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366" r:id="rId3"/>
    <p:sldId id="361" r:id="rId4"/>
    <p:sldId id="440" r:id="rId5"/>
    <p:sldId id="441" r:id="rId6"/>
    <p:sldId id="442" r:id="rId7"/>
    <p:sldId id="443" r:id="rId8"/>
    <p:sldId id="526" r:id="rId9"/>
    <p:sldId id="491" r:id="rId10"/>
    <p:sldId id="492" r:id="rId11"/>
    <p:sldId id="494" r:id="rId12"/>
    <p:sldId id="539" r:id="rId13"/>
    <p:sldId id="531" r:id="rId14"/>
    <p:sldId id="528" r:id="rId15"/>
    <p:sldId id="529" r:id="rId16"/>
    <p:sldId id="542" r:id="rId17"/>
    <p:sldId id="532" r:id="rId18"/>
    <p:sldId id="535" r:id="rId19"/>
    <p:sldId id="540" r:id="rId20"/>
    <p:sldId id="543" r:id="rId21"/>
    <p:sldId id="544" r:id="rId22"/>
    <p:sldId id="538" r:id="rId23"/>
    <p:sldId id="370" r:id="rId24"/>
    <p:sldId id="477" r:id="rId25"/>
    <p:sldId id="537" r:id="rId26"/>
    <p:sldId id="546" r:id="rId27"/>
    <p:sldId id="484" r:id="rId28"/>
    <p:sldId id="427" r:id="rId29"/>
    <p:sldId id="486" r:id="rId30"/>
    <p:sldId id="373" r:id="rId31"/>
    <p:sldId id="548" r:id="rId32"/>
    <p:sldId id="549" r:id="rId33"/>
    <p:sldId id="550" r:id="rId34"/>
    <p:sldId id="547" r:id="rId35"/>
    <p:sldId id="552" r:id="rId36"/>
    <p:sldId id="553" r:id="rId37"/>
    <p:sldId id="554" r:id="rId38"/>
    <p:sldId id="555" r:id="rId39"/>
    <p:sldId id="556" r:id="rId40"/>
    <p:sldId id="557" r:id="rId41"/>
    <p:sldId id="558" r:id="rId42"/>
    <p:sldId id="559" r:id="rId43"/>
    <p:sldId id="560" r:id="rId4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EEBF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2" autoAdjust="0"/>
    <p:restoredTop sz="94118" autoAdjust="0"/>
  </p:normalViewPr>
  <p:slideViewPr>
    <p:cSldViewPr snapToGrid="0">
      <p:cViewPr varScale="1">
        <p:scale>
          <a:sx n="69" d="100"/>
          <a:sy n="69" d="100"/>
        </p:scale>
        <p:origin x="6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301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E936B-749E-41BF-A6E8-FC9CC7EA8AF9}" type="datetimeFigureOut">
              <a:rPr lang="zh-CN" altLang="en-US" smtClean="0"/>
              <a:t>2015/12/4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FFFAA-FB4F-4000-A578-CD731E13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002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FFFAA-FB4F-4000-A578-CD731E13CD5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037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FFFAA-FB4F-4000-A578-CD731E13CD5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45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9510-7FCB-4A81-BDB9-DD40C635A299}" type="datetimeFigureOut">
              <a:rPr lang="zh-CN" altLang="en-US" smtClean="0"/>
              <a:t>2015/12/4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FCE2-02CF-4B7D-A5BD-D057358F19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065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9510-7FCB-4A81-BDB9-DD40C635A299}" type="datetimeFigureOut">
              <a:rPr lang="zh-CN" altLang="en-US" smtClean="0"/>
              <a:t>2015/12/4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FCE2-02CF-4B7D-A5BD-D057358F19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6553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9510-7FCB-4A81-BDB9-DD40C635A299}" type="datetimeFigureOut">
              <a:rPr lang="zh-CN" altLang="en-US" smtClean="0"/>
              <a:t>2015/12/4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FCE2-02CF-4B7D-A5BD-D057358F19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852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9510-7FCB-4A81-BDB9-DD40C635A299}" type="datetimeFigureOut">
              <a:rPr lang="zh-CN" altLang="en-US" smtClean="0"/>
              <a:t>2015/12/4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FCE2-02CF-4B7D-A5BD-D057358F19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13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9510-7FCB-4A81-BDB9-DD40C635A299}" type="datetimeFigureOut">
              <a:rPr lang="zh-CN" altLang="en-US" smtClean="0"/>
              <a:t>2015/12/4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FCE2-02CF-4B7D-A5BD-D057358F19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554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9510-7FCB-4A81-BDB9-DD40C635A299}" type="datetimeFigureOut">
              <a:rPr lang="zh-CN" altLang="en-US" smtClean="0"/>
              <a:t>2015/12/4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FCE2-02CF-4B7D-A5BD-D057358F19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587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9510-7FCB-4A81-BDB9-DD40C635A299}" type="datetimeFigureOut">
              <a:rPr lang="zh-CN" altLang="en-US" smtClean="0"/>
              <a:t>2015/12/4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FCE2-02CF-4B7D-A5BD-D057358F19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29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9510-7FCB-4A81-BDB9-DD40C635A299}" type="datetimeFigureOut">
              <a:rPr lang="zh-CN" altLang="en-US" smtClean="0"/>
              <a:t>2015/12/4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FCE2-02CF-4B7D-A5BD-D057358F19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995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9510-7FCB-4A81-BDB9-DD40C635A299}" type="datetimeFigureOut">
              <a:rPr lang="zh-CN" altLang="en-US" smtClean="0"/>
              <a:t>2015/12/4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FCE2-02CF-4B7D-A5BD-D057358F19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947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9510-7FCB-4A81-BDB9-DD40C635A299}" type="datetimeFigureOut">
              <a:rPr lang="zh-CN" altLang="en-US" smtClean="0"/>
              <a:t>2015/12/4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FCE2-02CF-4B7D-A5BD-D057358F19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674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9510-7FCB-4A81-BDB9-DD40C635A299}" type="datetimeFigureOut">
              <a:rPr lang="zh-CN" altLang="en-US" smtClean="0"/>
              <a:t>2015/12/4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FCE2-02CF-4B7D-A5BD-D057358F19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320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09510-7FCB-4A81-BDB9-DD40C635A299}" type="datetimeFigureOut">
              <a:rPr lang="zh-CN" altLang="en-US" smtClean="0"/>
              <a:t>2015/12/4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DFCE2-02CF-4B7D-A5BD-D057358F19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hk/url?sa=t&amp;rct=j&amp;q=java.util.concurrency&amp;source=web&amp;cd=2&amp;ved=0CF8QFjAB&amp;url=http://download.oracle.com/javase/6/docs/api/java/util/concurrent/package-summary.html&amp;ei=ZA2yT-evG4K3iQfHvOHpCA&amp;usg=AFQjCNEWXyh-z2AYqGX11QZr-6cfe_Fazg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2723" y="1274763"/>
            <a:ext cx="8358554" cy="23876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 Program Logic for</a:t>
            </a:r>
            <a:br>
              <a:rPr lang="en-US" altLang="zh-CN" dirty="0" smtClean="0"/>
            </a:br>
            <a:r>
              <a:rPr lang="en-US" altLang="zh-CN" dirty="0" smtClean="0"/>
              <a:t>Concurrent Objects under Fair Scheduling</a:t>
            </a:r>
            <a:endParaRPr lang="zh-CN" altLang="en-US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612531" y="4489939"/>
            <a:ext cx="7918939" cy="2022229"/>
          </a:xfrm>
        </p:spPr>
        <p:txBody>
          <a:bodyPr>
            <a:normAutofit/>
          </a:bodyPr>
          <a:lstStyle/>
          <a:p>
            <a:r>
              <a:rPr lang="en-US" altLang="zh-CN" sz="2600" u="sng" dirty="0" smtClean="0"/>
              <a:t>Hongjin Liang</a:t>
            </a:r>
            <a:r>
              <a:rPr lang="en-US" altLang="zh-CN" sz="2600" dirty="0" smtClean="0"/>
              <a:t> </a:t>
            </a:r>
            <a:r>
              <a:rPr lang="en-US" altLang="zh-CN" sz="2600" dirty="0"/>
              <a:t>and </a:t>
            </a:r>
            <a:r>
              <a:rPr lang="en-US" altLang="zh-CN" sz="2600" dirty="0" err="1"/>
              <a:t>Xinyu</a:t>
            </a:r>
            <a:r>
              <a:rPr lang="en-US" altLang="zh-CN" sz="2600" dirty="0"/>
              <a:t> Feng</a:t>
            </a:r>
            <a:endParaRPr lang="en-US" altLang="zh-CN" sz="2600" dirty="0" smtClean="0"/>
          </a:p>
          <a:p>
            <a:r>
              <a:rPr lang="en-US" altLang="zh-CN" sz="2600" dirty="0" smtClean="0"/>
              <a:t>University of Science and Technology of China (USTC)</a:t>
            </a:r>
          </a:p>
          <a:p>
            <a:endParaRPr lang="en-US" altLang="zh-CN" dirty="0"/>
          </a:p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To appear at POPL 2016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36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Challenge 1: Blocking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Caused by absence </a:t>
            </a:r>
            <a:r>
              <a:rPr lang="en-US" altLang="zh-CN" sz="2400" dirty="0" smtClean="0"/>
              <a:t>of </a:t>
            </a:r>
            <a:r>
              <a:rPr lang="en-US" altLang="zh-CN" sz="2400" dirty="0" err="1" smtClean="0"/>
              <a:t>env’s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certain actions (e.g. </a:t>
            </a:r>
            <a:r>
              <a:rPr lang="en-US" altLang="zh-CN" sz="2400" dirty="0">
                <a:solidFill>
                  <a:srgbClr val="FF0000"/>
                </a:solidFill>
              </a:rPr>
              <a:t>unlock</a:t>
            </a:r>
            <a:r>
              <a:rPr lang="en-US" altLang="zh-CN" sz="2400" dirty="0" smtClean="0"/>
              <a:t>)</a:t>
            </a:r>
            <a:endParaRPr lang="en-US" altLang="zh-CN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1234326" y="3054144"/>
            <a:ext cx="1751135" cy="24929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b="1" dirty="0">
                <a:solidFill>
                  <a:prstClr val="black"/>
                </a:solidFill>
              </a:rPr>
              <a:t>f() {</a:t>
            </a:r>
          </a:p>
          <a:p>
            <a:pPr>
              <a:spcBef>
                <a:spcPts val="600"/>
              </a:spcBef>
            </a:pPr>
            <a:r>
              <a:rPr lang="en-US" altLang="zh-CN" b="1" dirty="0">
                <a:solidFill>
                  <a:prstClr val="black"/>
                </a:solidFill>
              </a:rPr>
              <a:t>    </a:t>
            </a:r>
            <a:r>
              <a:rPr lang="en-US" altLang="zh-CN" dirty="0">
                <a:solidFill>
                  <a:srgbClr val="FF0000"/>
                </a:solidFill>
              </a:rPr>
              <a:t>lock</a:t>
            </a:r>
            <a:r>
              <a:rPr lang="en-US" altLang="zh-CN" dirty="0">
                <a:solidFill>
                  <a:prstClr val="black"/>
                </a:solidFill>
              </a:rPr>
              <a:t> L; </a:t>
            </a:r>
            <a:endParaRPr lang="en-US" altLang="zh-CN" dirty="0" smtClean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dirty="0">
                <a:solidFill>
                  <a:prstClr val="black"/>
                </a:solidFill>
              </a:rPr>
              <a:t> </a:t>
            </a:r>
            <a:r>
              <a:rPr lang="en-US" altLang="zh-CN" dirty="0" smtClean="0">
                <a:solidFill>
                  <a:prstClr val="black"/>
                </a:solidFill>
              </a:rPr>
              <a:t>   </a:t>
            </a:r>
            <a:r>
              <a:rPr lang="en-US" altLang="zh-CN" dirty="0" smtClean="0">
                <a:solidFill>
                  <a:srgbClr val="FF0000"/>
                </a:solidFill>
              </a:rPr>
              <a:t>unlock</a:t>
            </a:r>
            <a:r>
              <a:rPr lang="en-US" altLang="zh-CN" dirty="0" smtClean="0">
                <a:solidFill>
                  <a:prstClr val="black"/>
                </a:solidFill>
              </a:rPr>
              <a:t> </a:t>
            </a:r>
            <a:r>
              <a:rPr lang="en-US" altLang="zh-CN" dirty="0">
                <a:solidFill>
                  <a:prstClr val="black"/>
                </a:solidFill>
              </a:rPr>
              <a:t>L;  </a:t>
            </a:r>
            <a:endParaRPr lang="en-US" altLang="zh-CN" b="1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b="1" dirty="0">
                <a:solidFill>
                  <a:prstClr val="black"/>
                </a:solidFill>
              </a:rPr>
              <a:t>}</a:t>
            </a:r>
            <a:endParaRPr lang="zh-CN" altLang="en-US" b="1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b="1" dirty="0" smtClean="0">
                <a:solidFill>
                  <a:prstClr val="black"/>
                </a:solidFill>
              </a:rPr>
              <a:t>g() {</a:t>
            </a:r>
          </a:p>
          <a:p>
            <a:pPr>
              <a:spcBef>
                <a:spcPts val="600"/>
              </a:spcBef>
            </a:pPr>
            <a:r>
              <a:rPr lang="en-US" altLang="zh-CN" b="1" dirty="0">
                <a:solidFill>
                  <a:prstClr val="black"/>
                </a:solidFill>
              </a:rPr>
              <a:t> </a:t>
            </a:r>
            <a:r>
              <a:rPr lang="en-US" altLang="zh-CN" b="1" dirty="0" smtClean="0">
                <a:solidFill>
                  <a:prstClr val="black"/>
                </a:solidFill>
              </a:rPr>
              <a:t>   </a:t>
            </a:r>
            <a:r>
              <a:rPr lang="en-US" altLang="zh-CN" dirty="0" smtClean="0">
                <a:solidFill>
                  <a:srgbClr val="FF0000"/>
                </a:solidFill>
              </a:rPr>
              <a:t>lock</a:t>
            </a:r>
            <a:r>
              <a:rPr lang="en-US" altLang="zh-CN" dirty="0" smtClean="0">
                <a:solidFill>
                  <a:prstClr val="black"/>
                </a:solidFill>
              </a:rPr>
              <a:t> L;</a:t>
            </a:r>
          </a:p>
          <a:p>
            <a:pPr>
              <a:spcBef>
                <a:spcPts val="600"/>
              </a:spcBef>
            </a:pPr>
            <a:r>
              <a:rPr lang="en-US" altLang="zh-CN" b="1" dirty="0" smtClean="0">
                <a:solidFill>
                  <a:prstClr val="black"/>
                </a:solidFill>
              </a:rPr>
              <a:t>}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91136" y="3292811"/>
            <a:ext cx="1394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f(); 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altLang="zh-CN" sz="2400" dirty="0"/>
              <a:t>  </a:t>
            </a:r>
            <a:r>
              <a:rPr lang="en-US" altLang="zh-CN" sz="2400" dirty="0" smtClean="0"/>
              <a:t>g();</a:t>
            </a:r>
            <a:endParaRPr lang="en-US" altLang="zh-CN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3591136" y="4005213"/>
            <a:ext cx="5048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f may never terminate because it keeps waiting for </a:t>
            </a:r>
            <a:r>
              <a:rPr lang="en-US" altLang="zh-CN" sz="2400" dirty="0" err="1" smtClean="0"/>
              <a:t>env’s</a:t>
            </a:r>
            <a:r>
              <a:rPr lang="en-US" altLang="zh-CN" sz="2400" dirty="0" smtClean="0"/>
              <a:t> </a:t>
            </a:r>
            <a:r>
              <a:rPr lang="en-US" altLang="zh-CN" sz="2400" dirty="0" smtClean="0">
                <a:solidFill>
                  <a:srgbClr val="FF0000"/>
                </a:solidFill>
              </a:rPr>
              <a:t>unlock</a:t>
            </a:r>
            <a:r>
              <a:rPr lang="en-US" altLang="zh-CN" sz="2400" dirty="0" smtClean="0"/>
              <a:t> action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91136" y="5086947"/>
            <a:ext cx="2148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Not</a:t>
            </a:r>
            <a:r>
              <a:rPr lang="en-US" altLang="zh-CN" sz="2400" dirty="0" smtClean="0"/>
              <a:t> acceptable.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79030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Challenge 1: Blocking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altLang="zh-CN" sz="2400" dirty="0"/>
              <a:t>Caused by absence of </a:t>
            </a:r>
            <a:r>
              <a:rPr lang="en-US" altLang="zh-CN" sz="2400" dirty="0" err="1"/>
              <a:t>env’s</a:t>
            </a:r>
            <a:r>
              <a:rPr lang="en-US" altLang="zh-CN" sz="2400" dirty="0"/>
              <a:t> certain actions (e.g. </a:t>
            </a:r>
            <a:r>
              <a:rPr lang="en-US" altLang="zh-CN" sz="2400" dirty="0">
                <a:solidFill>
                  <a:srgbClr val="FF0000"/>
                </a:solidFill>
              </a:rPr>
              <a:t>unlock</a:t>
            </a:r>
            <a:r>
              <a:rPr lang="en-US" altLang="zh-CN" sz="2400" dirty="0"/>
              <a:t>)</a:t>
            </a:r>
          </a:p>
          <a:p>
            <a:pPr>
              <a:spcBef>
                <a:spcPts val="1200"/>
              </a:spcBef>
            </a:pPr>
            <a:r>
              <a:rPr lang="en-US" altLang="zh-CN" sz="2400" dirty="0" smtClean="0">
                <a:solidFill>
                  <a:srgbClr val="FF0000"/>
                </a:solidFill>
              </a:rPr>
              <a:t>Sometimes bad</a:t>
            </a:r>
            <a:r>
              <a:rPr lang="en-US" altLang="zh-CN" sz="2400" dirty="0" smtClean="0"/>
              <a:t>: the </a:t>
            </a:r>
            <a:r>
              <a:rPr lang="en-US" altLang="zh-CN" sz="2400" dirty="0"/>
              <a:t>certain action </a:t>
            </a:r>
            <a:r>
              <a:rPr lang="en-US" altLang="zh-CN" sz="2400" dirty="0" smtClean="0"/>
              <a:t>never happens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altLang="zh-CN" sz="2400" dirty="0" smtClean="0">
                <a:solidFill>
                  <a:srgbClr val="FF0000"/>
                </a:solidFill>
              </a:rPr>
              <a:t>Sometimes acceptable</a:t>
            </a:r>
            <a:r>
              <a:rPr lang="en-US" altLang="zh-CN" sz="2400" dirty="0" smtClean="0"/>
              <a:t>: the certain action eventually happens under </a:t>
            </a:r>
            <a:r>
              <a:rPr lang="en-US" altLang="zh-CN" sz="2400" dirty="0" smtClean="0">
                <a:solidFill>
                  <a:srgbClr val="0000FF"/>
                </a:solidFill>
              </a:rPr>
              <a:t>fair</a:t>
            </a:r>
            <a:r>
              <a:rPr lang="en-US" altLang="zh-CN" sz="2400" dirty="0" smtClean="0"/>
              <a:t> scheduling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SF</a:t>
            </a:r>
            <a:r>
              <a:rPr lang="en-US" altLang="zh-CN" dirty="0" smtClean="0"/>
              <a:t> and </a:t>
            </a:r>
            <a:r>
              <a:rPr lang="en-US" altLang="zh-CN" dirty="0" smtClean="0">
                <a:solidFill>
                  <a:srgbClr val="FF0000"/>
                </a:solidFill>
              </a:rPr>
              <a:t>DF</a:t>
            </a:r>
            <a:r>
              <a:rPr lang="en-US" altLang="zh-CN" dirty="0" smtClean="0"/>
              <a:t> assume </a:t>
            </a:r>
            <a:r>
              <a:rPr lang="en-US" altLang="zh-CN" dirty="0" smtClean="0">
                <a:solidFill>
                  <a:srgbClr val="0000FF"/>
                </a:solidFill>
              </a:rPr>
              <a:t>fair</a:t>
            </a:r>
            <a:r>
              <a:rPr lang="en-US" altLang="zh-CN" dirty="0" smtClean="0"/>
              <a:t> scheduling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185713" y="4285047"/>
            <a:ext cx="1277816" cy="14311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b="1" dirty="0" smtClean="0">
                <a:solidFill>
                  <a:prstClr val="black"/>
                </a:solidFill>
              </a:rPr>
              <a:t>f() {</a:t>
            </a:r>
          </a:p>
          <a:p>
            <a:pPr>
              <a:spcBef>
                <a:spcPts val="600"/>
              </a:spcBef>
            </a:pPr>
            <a:r>
              <a:rPr lang="en-US" altLang="zh-CN" b="1" dirty="0">
                <a:solidFill>
                  <a:prstClr val="black"/>
                </a:solidFill>
              </a:rPr>
              <a:t> </a:t>
            </a:r>
            <a:r>
              <a:rPr lang="en-US" altLang="zh-CN" b="1" dirty="0" smtClean="0">
                <a:solidFill>
                  <a:prstClr val="black"/>
                </a:solidFill>
              </a:rPr>
              <a:t>   </a:t>
            </a:r>
            <a:r>
              <a:rPr lang="en-US" altLang="zh-CN" dirty="0" smtClean="0">
                <a:solidFill>
                  <a:srgbClr val="FF0000"/>
                </a:solidFill>
              </a:rPr>
              <a:t>lock</a:t>
            </a:r>
            <a:r>
              <a:rPr lang="en-US" altLang="zh-CN" dirty="0" smtClean="0">
                <a:solidFill>
                  <a:prstClr val="black"/>
                </a:solidFill>
              </a:rPr>
              <a:t> L; </a:t>
            </a:r>
          </a:p>
          <a:p>
            <a:pPr>
              <a:spcBef>
                <a:spcPts val="600"/>
              </a:spcBef>
            </a:pPr>
            <a:r>
              <a:rPr lang="en-US" altLang="zh-CN" dirty="0">
                <a:solidFill>
                  <a:prstClr val="black"/>
                </a:solidFill>
              </a:rPr>
              <a:t> </a:t>
            </a:r>
            <a:r>
              <a:rPr lang="en-US" altLang="zh-CN" dirty="0" smtClean="0">
                <a:solidFill>
                  <a:prstClr val="black"/>
                </a:solidFill>
              </a:rPr>
              <a:t>   </a:t>
            </a:r>
            <a:r>
              <a:rPr lang="en-US" altLang="zh-CN" dirty="0" smtClean="0">
                <a:solidFill>
                  <a:srgbClr val="FF0000"/>
                </a:solidFill>
              </a:rPr>
              <a:t>unlock</a:t>
            </a:r>
            <a:r>
              <a:rPr lang="en-US" altLang="zh-CN" dirty="0" smtClean="0">
                <a:solidFill>
                  <a:prstClr val="black"/>
                </a:solidFill>
              </a:rPr>
              <a:t> L;  </a:t>
            </a:r>
            <a:endParaRPr lang="en-US" altLang="zh-CN" b="1" dirty="0" smtClean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b="1" dirty="0" smtClean="0">
                <a:solidFill>
                  <a:prstClr val="black"/>
                </a:solidFill>
              </a:rPr>
              <a:t>}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26305" y="4172809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f(); 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altLang="zh-CN" sz="2400" dirty="0"/>
              <a:t>  f</a:t>
            </a:r>
            <a:r>
              <a:rPr lang="en-US" altLang="zh-CN" sz="2400" dirty="0" smtClean="0"/>
              <a:t>();</a:t>
            </a:r>
            <a:endParaRPr lang="en-US" altLang="zh-CN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3626305" y="4884301"/>
            <a:ext cx="435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Left f may wait for </a:t>
            </a:r>
            <a:r>
              <a:rPr lang="en-US" altLang="zh-CN" sz="2400" dirty="0" err="1" smtClean="0"/>
              <a:t>env’s</a:t>
            </a:r>
            <a:r>
              <a:rPr lang="en-US" altLang="zh-CN" sz="2400" dirty="0" smtClean="0"/>
              <a:t> </a:t>
            </a:r>
            <a:r>
              <a:rPr lang="en-US" altLang="zh-CN" sz="2400" dirty="0" smtClean="0">
                <a:solidFill>
                  <a:srgbClr val="FF0000"/>
                </a:solidFill>
              </a:rPr>
              <a:t>unlock</a:t>
            </a:r>
            <a:r>
              <a:rPr lang="en-US" altLang="zh-CN" sz="2400" dirty="0" smtClean="0"/>
              <a:t>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626305" y="5345966"/>
            <a:ext cx="4357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But it will terminate under </a:t>
            </a:r>
            <a:r>
              <a:rPr lang="en-US" altLang="zh-CN" sz="2400" dirty="0" smtClean="0">
                <a:solidFill>
                  <a:srgbClr val="0000FF"/>
                </a:solidFill>
              </a:rPr>
              <a:t>fair</a:t>
            </a:r>
            <a:r>
              <a:rPr lang="en-US" altLang="zh-CN" sz="2400" dirty="0" smtClean="0"/>
              <a:t> scheduling.</a:t>
            </a:r>
          </a:p>
        </p:txBody>
      </p:sp>
    </p:spTree>
    <p:extLst>
      <p:ext uri="{BB962C8B-B14F-4D97-AF65-F5344CB8AC3E}">
        <p14:creationId xmlns:p14="http://schemas.microsoft.com/office/powerpoint/2010/main" val="6394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Challenge 1: Blocking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altLang="zh-CN" sz="2400" dirty="0"/>
              <a:t>Caused by absence of </a:t>
            </a:r>
            <a:r>
              <a:rPr lang="en-US" altLang="zh-CN" sz="2400" dirty="0" err="1"/>
              <a:t>env’s</a:t>
            </a:r>
            <a:r>
              <a:rPr lang="en-US" altLang="zh-CN" sz="2400" dirty="0"/>
              <a:t> certain actions (e.g. </a:t>
            </a:r>
            <a:r>
              <a:rPr lang="en-US" altLang="zh-CN" sz="2400" dirty="0">
                <a:solidFill>
                  <a:srgbClr val="FF0000"/>
                </a:solidFill>
              </a:rPr>
              <a:t>unlock</a:t>
            </a:r>
            <a:r>
              <a:rPr lang="en-US" altLang="zh-CN" sz="2400" dirty="0"/>
              <a:t>)</a:t>
            </a:r>
          </a:p>
          <a:p>
            <a:pPr>
              <a:spcBef>
                <a:spcPts val="1200"/>
              </a:spcBef>
            </a:pPr>
            <a:r>
              <a:rPr lang="en-US" altLang="zh-CN" sz="2400" dirty="0">
                <a:solidFill>
                  <a:srgbClr val="FF0000"/>
                </a:solidFill>
              </a:rPr>
              <a:t>Sometimes bad</a:t>
            </a:r>
            <a:r>
              <a:rPr lang="en-US" altLang="zh-CN" sz="2400" dirty="0"/>
              <a:t>: the certain action never happens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altLang="zh-CN" sz="2400" dirty="0">
                <a:solidFill>
                  <a:srgbClr val="FF0000"/>
                </a:solidFill>
              </a:rPr>
              <a:t>Sometimes acceptable</a:t>
            </a:r>
            <a:r>
              <a:rPr lang="en-US" altLang="zh-CN" sz="2400" dirty="0"/>
              <a:t>: the certain action eventually happens under </a:t>
            </a:r>
            <a:r>
              <a:rPr lang="en-US" altLang="zh-CN" sz="2400" dirty="0">
                <a:solidFill>
                  <a:srgbClr val="0000FF"/>
                </a:solidFill>
              </a:rPr>
              <a:t>fair</a:t>
            </a:r>
            <a:r>
              <a:rPr lang="en-US" altLang="zh-CN" sz="2400" dirty="0"/>
              <a:t> scheduling</a:t>
            </a:r>
          </a:p>
          <a:p>
            <a:pPr>
              <a:spcBef>
                <a:spcPts val="1200"/>
              </a:spcBef>
            </a:pP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92773" y="3786664"/>
            <a:ext cx="71320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How to </a:t>
            </a:r>
            <a:r>
              <a:rPr lang="en-US" altLang="zh-CN" sz="2800" dirty="0" smtClean="0"/>
              <a:t>support </a:t>
            </a:r>
            <a:r>
              <a:rPr lang="en-US" altLang="zh-CN" sz="2800" dirty="0"/>
              <a:t>“acceptable” </a:t>
            </a:r>
            <a:r>
              <a:rPr lang="en-US" altLang="zh-CN" sz="2800" dirty="0" smtClean="0"/>
              <a:t>blocking </a:t>
            </a:r>
            <a:r>
              <a:rPr lang="en-US" altLang="zh-CN" sz="2800" dirty="0"/>
              <a:t>but prevent “bad” </a:t>
            </a:r>
            <a:r>
              <a:rPr lang="en-US" altLang="zh-CN" sz="2800" dirty="0" smtClean="0"/>
              <a:t>blocking?</a:t>
            </a:r>
            <a:endParaRPr lang="zh-CN" altLang="en-US" sz="2800" dirty="0"/>
          </a:p>
        </p:txBody>
      </p:sp>
      <p:sp>
        <p:nvSpPr>
          <p:cNvPr id="9" name="文本框 8"/>
          <p:cNvSpPr txBox="1"/>
          <p:nvPr/>
        </p:nvSpPr>
        <p:spPr>
          <a:xfrm>
            <a:off x="792773" y="4981813"/>
            <a:ext cx="6862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Our idea: introduce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definite actions D </a:t>
            </a:r>
            <a:r>
              <a:rPr lang="en-US" altLang="zh-CN" sz="2800" b="1" dirty="0" smtClean="0"/>
              <a:t>to specify the certain actions that eventually happen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5972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Our idea: definite actions 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D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4051007"/>
            <a:ext cx="7886700" cy="21259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altLang="zh-CN" sz="2400" b="1" dirty="0">
                <a:solidFill>
                  <a:srgbClr val="FF0000"/>
                </a:solidFill>
              </a:rPr>
              <a:t>D </a:t>
            </a:r>
            <a:r>
              <a:rPr lang="en-US" altLang="zh-CN" sz="2400" dirty="0" smtClean="0"/>
              <a:t>is a special action </a:t>
            </a:r>
            <a:r>
              <a:rPr lang="en-US" altLang="zh-CN" sz="2400" dirty="0"/>
              <a:t>in the form of </a:t>
            </a:r>
            <a:r>
              <a:rPr lang="en-US" altLang="zh-CN" sz="2400" dirty="0">
                <a:solidFill>
                  <a:srgbClr val="FF0000"/>
                </a:solidFill>
              </a:rPr>
              <a:t>P </a:t>
            </a:r>
            <a:r>
              <a:rPr lang="en-US" altLang="zh-CN" sz="2400" dirty="0">
                <a:solidFill>
                  <a:srgbClr val="FF0000"/>
                </a:solidFill>
                <a:sym typeface="Wingdings 3" panose="05040102010807070707" pitchFamily="18" charset="2"/>
              </a:rPr>
              <a:t> Q</a:t>
            </a:r>
            <a:endParaRPr lang="zh-CN" altLang="en-US" sz="2400" dirty="0">
              <a:solidFill>
                <a:srgbClr val="FF0000"/>
              </a:solidFill>
            </a:endParaRPr>
          </a:p>
          <a:p>
            <a:pPr>
              <a:spcBef>
                <a:spcPts val="1800"/>
              </a:spcBef>
            </a:pPr>
            <a:r>
              <a:rPr lang="en-US" altLang="zh-CN" sz="2400" dirty="0" smtClean="0">
                <a:solidFill>
                  <a:srgbClr val="FF0000"/>
                </a:solidFill>
              </a:rPr>
              <a:t>Enabled(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r>
              <a:rPr lang="en-US" altLang="zh-CN" sz="2400" dirty="0" smtClean="0">
                <a:solidFill>
                  <a:srgbClr val="FF0000"/>
                </a:solidFill>
              </a:rPr>
              <a:t>)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dirty="0"/>
              <a:t>is </a:t>
            </a:r>
            <a:r>
              <a:rPr lang="en-US" altLang="zh-CN" sz="2400" dirty="0" smtClean="0"/>
              <a:t>defined as </a:t>
            </a:r>
            <a:r>
              <a:rPr lang="en-US" altLang="zh-CN" sz="2400" dirty="0" smtClean="0">
                <a:solidFill>
                  <a:srgbClr val="FF0000"/>
                </a:solidFill>
              </a:rPr>
              <a:t>P</a:t>
            </a:r>
          </a:p>
          <a:p>
            <a:pPr>
              <a:spcBef>
                <a:spcPts val="1800"/>
              </a:spcBef>
            </a:pPr>
            <a:r>
              <a:rPr lang="en-US" altLang="zh-CN" sz="2400" b="1" dirty="0" smtClean="0">
                <a:solidFill>
                  <a:srgbClr val="FF0000"/>
                </a:solidFill>
              </a:rPr>
              <a:t>D </a:t>
            </a:r>
            <a:r>
              <a:rPr lang="en-US" altLang="zh-CN" sz="2400" dirty="0" smtClean="0"/>
              <a:t>should be </a:t>
            </a:r>
            <a:r>
              <a:rPr lang="en-US" altLang="zh-CN" sz="2400" dirty="0"/>
              <a:t>“definite”: </a:t>
            </a:r>
            <a:r>
              <a:rPr lang="en-US" altLang="zh-CN" sz="2400" dirty="0">
                <a:solidFill>
                  <a:srgbClr val="FF0000"/>
                </a:solidFill>
              </a:rPr>
              <a:t>Q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should </a:t>
            </a:r>
            <a:r>
              <a:rPr lang="en-US" altLang="zh-CN" sz="2400" dirty="0"/>
              <a:t>eventually be </a:t>
            </a:r>
            <a:r>
              <a:rPr lang="en-US" altLang="zh-CN" sz="2400" dirty="0" smtClean="0"/>
              <a:t>reached (</a:t>
            </a:r>
            <a:r>
              <a:rPr lang="en-US" altLang="zh-CN" sz="2400" dirty="0" smtClean="0">
                <a:solidFill>
                  <a:srgbClr val="FF0000"/>
                </a:solidFill>
              </a:rPr>
              <a:t>regardless of </a:t>
            </a:r>
            <a:r>
              <a:rPr lang="en-US" altLang="zh-CN" sz="2400" dirty="0" err="1">
                <a:solidFill>
                  <a:srgbClr val="FF0000"/>
                </a:solidFill>
              </a:rPr>
              <a:t>env</a:t>
            </a:r>
            <a:r>
              <a:rPr lang="en-US" altLang="zh-CN" sz="2400" dirty="0"/>
              <a:t>) once </a:t>
            </a:r>
            <a:r>
              <a:rPr lang="en-US" altLang="zh-CN" sz="2400" dirty="0">
                <a:solidFill>
                  <a:srgbClr val="FF0000"/>
                </a:solidFill>
              </a:rPr>
              <a:t>P</a:t>
            </a:r>
            <a:r>
              <a:rPr lang="en-US" altLang="zh-CN" sz="2400" dirty="0"/>
              <a:t> holds</a:t>
            </a:r>
            <a:endParaRPr lang="zh-CN" altLang="en-US" sz="2400" dirty="0"/>
          </a:p>
          <a:p>
            <a:pPr>
              <a:spcBef>
                <a:spcPts val="1800"/>
              </a:spcBef>
            </a:pPr>
            <a:endParaRPr lang="zh-CN" altLang="en-US" sz="2400" dirty="0">
              <a:solidFill>
                <a:srgbClr val="FF0000"/>
              </a:solidFill>
            </a:endParaRPr>
          </a:p>
          <a:p>
            <a:pPr>
              <a:spcBef>
                <a:spcPts val="1800"/>
              </a:spcBef>
            </a:pPr>
            <a:endParaRPr lang="zh-CN" altLang="en-US" sz="2400" dirty="0"/>
          </a:p>
        </p:txBody>
      </p:sp>
      <p:sp>
        <p:nvSpPr>
          <p:cNvPr id="7" name="TextBox 28"/>
          <p:cNvSpPr txBox="1"/>
          <p:nvPr/>
        </p:nvSpPr>
        <p:spPr>
          <a:xfrm>
            <a:off x="1148354" y="1691832"/>
            <a:ext cx="370639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the thread has released lock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8" name="TextBox 28"/>
          <p:cNvSpPr txBox="1"/>
          <p:nvPr/>
        </p:nvSpPr>
        <p:spPr>
          <a:xfrm>
            <a:off x="1148354" y="2916869"/>
            <a:ext cx="373204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the thread has acquired lock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9" name="肘形连接符 8"/>
          <p:cNvCxnSpPr/>
          <p:nvPr/>
        </p:nvCxnSpPr>
        <p:spPr>
          <a:xfrm rot="5400000" flipH="1" flipV="1">
            <a:off x="2557503" y="2329419"/>
            <a:ext cx="780831" cy="413544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3271921" y="2303893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D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880401" y="2977280"/>
            <a:ext cx="1014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i="1" dirty="0" smtClean="0">
                <a:solidFill>
                  <a:srgbClr val="FF0000"/>
                </a:solidFill>
              </a:rPr>
              <a:t>Enabled</a:t>
            </a:r>
            <a:endParaRPr lang="zh-CN" altLang="en-US" sz="2000" i="1" dirty="0">
              <a:solidFill>
                <a:srgbClr val="FF0000"/>
              </a:solidFill>
            </a:endParaRPr>
          </a:p>
        </p:txBody>
      </p:sp>
      <p:sp>
        <p:nvSpPr>
          <p:cNvPr id="15" name="圆角矩形标注 14"/>
          <p:cNvSpPr/>
          <p:nvPr/>
        </p:nvSpPr>
        <p:spPr>
          <a:xfrm>
            <a:off x="5580185" y="4516108"/>
            <a:ext cx="3135858" cy="550984"/>
          </a:xfrm>
          <a:prstGeom prst="wedgeRoundRectCallout">
            <a:avLst>
              <a:gd name="adj1" fmla="val -37918"/>
              <a:gd name="adj2" fmla="val 76775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0000FF"/>
                </a:solidFill>
              </a:rPr>
              <a:t>assume fair scheduling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92775" y="2915725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P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92775" y="1690688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Q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3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1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2463311" y="4258489"/>
            <a:ext cx="6000750" cy="2515028"/>
            <a:chOff x="2956744" y="4258488"/>
            <a:chExt cx="6000750" cy="2515028"/>
          </a:xfrm>
        </p:grpSpPr>
        <p:grpSp>
          <p:nvGrpSpPr>
            <p:cNvPr id="16" name="组合 15"/>
            <p:cNvGrpSpPr/>
            <p:nvPr/>
          </p:nvGrpSpPr>
          <p:grpSpPr>
            <a:xfrm>
              <a:off x="2956744" y="4258488"/>
              <a:ext cx="6000750" cy="2466975"/>
              <a:chOff x="2956744" y="4258488"/>
              <a:chExt cx="6000750" cy="2466975"/>
            </a:xfrm>
          </p:grpSpPr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56744" y="4258488"/>
                <a:ext cx="6000750" cy="2466975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50197" y="4753132"/>
                <a:ext cx="643955" cy="431450"/>
              </a:xfrm>
              <a:prstGeom prst="rect">
                <a:avLst/>
              </a:prstGeom>
            </p:spPr>
          </p:pic>
        </p:grpSp>
        <p:sp>
          <p:nvSpPr>
            <p:cNvPr id="27" name="文本框 26"/>
            <p:cNvSpPr txBox="1"/>
            <p:nvPr/>
          </p:nvSpPr>
          <p:spPr>
            <a:xfrm>
              <a:off x="4344370" y="6373406"/>
              <a:ext cx="32254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i="1" dirty="0" smtClean="0"/>
                <a:t>Queue management in banks</a:t>
              </a:r>
              <a:endParaRPr lang="zh-CN" altLang="en-US" sz="2000" i="1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28488" cy="1325563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Using 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D</a:t>
            </a:r>
            <a:r>
              <a:rPr lang="en-US" altLang="zh-CN" sz="3600" dirty="0" smtClean="0"/>
              <a:t> to verify counter </a:t>
            </a:r>
            <a:r>
              <a:rPr lang="en-US" altLang="zh-CN" sz="3600" dirty="0"/>
              <a:t>with ticket lock</a:t>
            </a:r>
            <a:endParaRPr lang="zh-CN" altLang="en-US" sz="3600" dirty="0"/>
          </a:p>
        </p:txBody>
      </p:sp>
      <p:sp>
        <p:nvSpPr>
          <p:cNvPr id="6" name="文本框 5"/>
          <p:cNvSpPr txBox="1"/>
          <p:nvPr/>
        </p:nvSpPr>
        <p:spPr>
          <a:xfrm>
            <a:off x="660457" y="2013538"/>
            <a:ext cx="459257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b="1" dirty="0" err="1" smtClean="0">
                <a:solidFill>
                  <a:prstClr val="black"/>
                </a:solidFill>
              </a:rPr>
              <a:t>inc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() {</a:t>
            </a:r>
          </a:p>
          <a:p>
            <a:pPr>
              <a:spcBef>
                <a:spcPts val="600"/>
              </a:spcBef>
            </a:pPr>
            <a:r>
              <a:rPr lang="en-US" altLang="zh-CN" sz="2000" b="1" dirty="0" smtClean="0">
                <a:solidFill>
                  <a:prstClr val="black"/>
                </a:solidFill>
              </a:rPr>
              <a:t>    local</a:t>
            </a:r>
            <a:r>
              <a:rPr lang="en-US" altLang="zh-CN" sz="2000" dirty="0" smtClean="0">
                <a:solidFill>
                  <a:prstClr val="black"/>
                </a:solidFill>
              </a:rPr>
              <a:t> </a:t>
            </a:r>
            <a:r>
              <a:rPr lang="en-US" altLang="zh-CN" sz="2000" dirty="0" err="1" smtClean="0">
                <a:solidFill>
                  <a:prstClr val="black"/>
                </a:solidFill>
              </a:rPr>
              <a:t>i</a:t>
            </a:r>
            <a:r>
              <a:rPr lang="en-US" altLang="zh-CN" sz="2000" dirty="0" smtClean="0">
                <a:solidFill>
                  <a:prstClr val="black"/>
                </a:solidFill>
              </a:rPr>
              <a:t>, r;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solidFill>
                  <a:prstClr val="black"/>
                </a:solidFill>
              </a:rPr>
              <a:t>    </a:t>
            </a:r>
            <a:r>
              <a:rPr lang="en-US" altLang="zh-CN" sz="2000" dirty="0" err="1" smtClean="0">
                <a:solidFill>
                  <a:prstClr val="black"/>
                </a:solidFill>
              </a:rPr>
              <a:t>i</a:t>
            </a:r>
            <a:r>
              <a:rPr lang="en-US" altLang="zh-CN" sz="2000" dirty="0" smtClean="0">
                <a:solidFill>
                  <a:prstClr val="black"/>
                </a:solidFill>
              </a:rPr>
              <a:t> := </a:t>
            </a:r>
            <a:r>
              <a:rPr lang="en-US" altLang="zh-CN" sz="2000" b="1" dirty="0" err="1" smtClean="0">
                <a:solidFill>
                  <a:prstClr val="black"/>
                </a:solidFill>
              </a:rPr>
              <a:t>getAndInc</a:t>
            </a:r>
            <a:r>
              <a:rPr lang="en-US" altLang="zh-CN" sz="2000" dirty="0" smtClean="0">
                <a:solidFill>
                  <a:prstClr val="black"/>
                </a:solidFill>
              </a:rPr>
              <a:t>(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next</a:t>
            </a:r>
            <a:r>
              <a:rPr lang="en-US" altLang="zh-CN" sz="2000" dirty="0" smtClean="0">
                <a:solidFill>
                  <a:prstClr val="black"/>
                </a:solidFill>
              </a:rPr>
              <a:t> ); </a:t>
            </a:r>
          </a:p>
          <a:p>
            <a:pPr>
              <a:spcBef>
                <a:spcPts val="600"/>
              </a:spcBef>
            </a:pPr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   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while</a:t>
            </a:r>
            <a:r>
              <a:rPr lang="en-US" altLang="zh-CN" sz="2000" dirty="0" smtClean="0">
                <a:solidFill>
                  <a:prstClr val="black"/>
                </a:solidFill>
              </a:rPr>
              <a:t>( </a:t>
            </a:r>
            <a:r>
              <a:rPr lang="en-US" altLang="zh-CN" sz="2000" dirty="0" err="1" smtClean="0">
                <a:solidFill>
                  <a:prstClr val="black"/>
                </a:solidFill>
              </a:rPr>
              <a:t>i</a:t>
            </a:r>
            <a:r>
              <a:rPr lang="en-US" altLang="zh-CN" sz="2000" dirty="0" smtClean="0">
                <a:solidFill>
                  <a:prstClr val="black"/>
                </a:solidFill>
              </a:rPr>
              <a:t> !=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owner</a:t>
            </a:r>
            <a:r>
              <a:rPr lang="en-US" altLang="zh-CN" sz="2000" dirty="0" smtClean="0">
                <a:solidFill>
                  <a:srgbClr val="0000FF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) {} ;   // acquire lock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solidFill>
                  <a:schemeClr val="accent3"/>
                </a:solidFill>
              </a:rPr>
              <a:t>    r := </a:t>
            </a:r>
            <a:r>
              <a:rPr lang="en-US" altLang="zh-CN" sz="2000" b="1" dirty="0" err="1" smtClean="0">
                <a:solidFill>
                  <a:schemeClr val="accent3"/>
                </a:solidFill>
              </a:rPr>
              <a:t>cnt</a:t>
            </a:r>
            <a:r>
              <a:rPr lang="en-US" altLang="zh-CN" sz="2000" dirty="0" smtClean="0">
                <a:solidFill>
                  <a:schemeClr val="accent3"/>
                </a:solidFill>
              </a:rPr>
              <a:t>;   </a:t>
            </a:r>
            <a:r>
              <a:rPr lang="en-US" altLang="zh-CN" sz="2000" b="1" dirty="0" err="1" smtClean="0">
                <a:solidFill>
                  <a:schemeClr val="accent3"/>
                </a:solidFill>
              </a:rPr>
              <a:t>cnt</a:t>
            </a:r>
            <a:r>
              <a:rPr lang="en-US" altLang="zh-CN" sz="2000" dirty="0" smtClean="0">
                <a:solidFill>
                  <a:schemeClr val="accent3"/>
                </a:solidFill>
              </a:rPr>
              <a:t> := r + 1;    // critical section</a:t>
            </a:r>
          </a:p>
          <a:p>
            <a:pPr>
              <a:spcBef>
                <a:spcPts val="600"/>
              </a:spcBef>
            </a:pPr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  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owner</a:t>
            </a:r>
            <a:r>
              <a:rPr lang="en-US" altLang="zh-CN" sz="2000" dirty="0" smtClean="0">
                <a:solidFill>
                  <a:srgbClr val="0000FF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:= </a:t>
            </a:r>
            <a:r>
              <a:rPr lang="en-US" altLang="zh-CN" sz="2000" dirty="0" err="1" smtClean="0">
                <a:solidFill>
                  <a:prstClr val="black"/>
                </a:solidFill>
              </a:rPr>
              <a:t>i</a:t>
            </a:r>
            <a:r>
              <a:rPr lang="en-US" altLang="zh-CN" sz="2000" dirty="0" smtClean="0">
                <a:solidFill>
                  <a:prstClr val="black"/>
                </a:solidFill>
              </a:rPr>
              <a:t> + 1;               // release lock</a:t>
            </a:r>
          </a:p>
          <a:p>
            <a:pPr>
              <a:spcBef>
                <a:spcPts val="600"/>
              </a:spcBef>
            </a:pPr>
            <a:r>
              <a:rPr lang="en-US" altLang="zh-CN" sz="2000" b="1" dirty="0" smtClean="0">
                <a:solidFill>
                  <a:prstClr val="black"/>
                </a:solidFill>
              </a:rPr>
              <a:t>}</a:t>
            </a:r>
            <a:endParaRPr lang="zh-CN" altLang="en-US" sz="2000" b="1" dirty="0">
              <a:solidFill>
                <a:prstClr val="black"/>
              </a:solidFill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2804930" y="1745124"/>
            <a:ext cx="3578445" cy="682580"/>
          </a:xfrm>
          <a:prstGeom prst="wedgeRoundRectCallout">
            <a:avLst>
              <a:gd name="adj1" fmla="val -47551"/>
              <a:gd name="adj2" fmla="val 11431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prstClr val="white"/>
                </a:solidFill>
              </a:rPr>
              <a:t>the next available ticket</a:t>
            </a:r>
            <a:endParaRPr lang="zh-CN" altLang="en-US" sz="2400" dirty="0">
              <a:solidFill>
                <a:prstClr val="white"/>
              </a:solidFill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2563152" y="2210240"/>
            <a:ext cx="3632653" cy="627254"/>
          </a:xfrm>
          <a:prstGeom prst="wedgeRoundRectCallout">
            <a:avLst>
              <a:gd name="adj1" fmla="val -49479"/>
              <a:gd name="adj2" fmla="val 1170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prstClr val="white"/>
                </a:solidFill>
              </a:rPr>
              <a:t>currently being served</a:t>
            </a:r>
            <a:endParaRPr lang="zh-CN" altLang="en-US" sz="2400" dirty="0">
              <a:solidFill>
                <a:prstClr val="white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6549965" y="4355316"/>
            <a:ext cx="655116" cy="1364691"/>
            <a:chOff x="7043398" y="4355315"/>
            <a:chExt cx="655116" cy="1364691"/>
          </a:xfrm>
        </p:grpSpPr>
        <p:cxnSp>
          <p:nvCxnSpPr>
            <p:cNvPr id="12" name="直接箭头连接符 11"/>
            <p:cNvCxnSpPr/>
            <p:nvPr/>
          </p:nvCxnSpPr>
          <p:spPr>
            <a:xfrm>
              <a:off x="7370956" y="4721972"/>
              <a:ext cx="0" cy="998034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12"/>
            <p:cNvSpPr txBox="1"/>
            <p:nvPr/>
          </p:nvSpPr>
          <p:spPr>
            <a:xfrm>
              <a:off x="7043398" y="4355315"/>
              <a:ext cx="6551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FF0000"/>
                  </a:solidFill>
                </a:rPr>
                <a:t>next</a:t>
              </a:r>
              <a:endParaRPr lang="zh-CN" altLang="en-US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100722" y="4429726"/>
            <a:ext cx="1076939" cy="539132"/>
            <a:chOff x="6007992" y="4744438"/>
            <a:chExt cx="1076939" cy="539132"/>
          </a:xfrm>
        </p:grpSpPr>
        <p:cxnSp>
          <p:nvCxnSpPr>
            <p:cNvPr id="19" name="直接箭头连接符 18"/>
            <p:cNvCxnSpPr/>
            <p:nvPr/>
          </p:nvCxnSpPr>
          <p:spPr>
            <a:xfrm flipH="1">
              <a:off x="6007992" y="5067845"/>
              <a:ext cx="535406" cy="215725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本框 19"/>
            <p:cNvSpPr txBox="1"/>
            <p:nvPr/>
          </p:nvSpPr>
          <p:spPr>
            <a:xfrm>
              <a:off x="6213089" y="4744438"/>
              <a:ext cx="8718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FF0000"/>
                  </a:solidFill>
                </a:rPr>
                <a:t>owner</a:t>
              </a:r>
              <a:endParaRPr lang="zh-CN" altLang="en-US" sz="20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31" name="图片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595" y="4355316"/>
            <a:ext cx="1384436" cy="1384436"/>
          </a:xfrm>
          <a:prstGeom prst="rect">
            <a:avLst/>
          </a:prstGeom>
        </p:spPr>
      </p:pic>
      <p:grpSp>
        <p:nvGrpSpPr>
          <p:cNvPr id="34" name="组合 33"/>
          <p:cNvGrpSpPr/>
          <p:nvPr/>
        </p:nvGrpSpPr>
        <p:grpSpPr>
          <a:xfrm>
            <a:off x="5673988" y="4235411"/>
            <a:ext cx="247184" cy="852724"/>
            <a:chOff x="7043398" y="4411070"/>
            <a:chExt cx="247184" cy="852724"/>
          </a:xfrm>
        </p:grpSpPr>
        <p:cxnSp>
          <p:nvCxnSpPr>
            <p:cNvPr id="35" name="直接箭头连接符 34"/>
            <p:cNvCxnSpPr/>
            <p:nvPr/>
          </p:nvCxnSpPr>
          <p:spPr>
            <a:xfrm>
              <a:off x="7166990" y="4769590"/>
              <a:ext cx="0" cy="494204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文本框 35"/>
            <p:cNvSpPr txBox="1"/>
            <p:nvPr/>
          </p:nvSpPr>
          <p:spPr>
            <a:xfrm>
              <a:off x="7043398" y="4411070"/>
              <a:ext cx="2471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err="1" smtClean="0">
                  <a:solidFill>
                    <a:srgbClr val="FF0000"/>
                  </a:solidFill>
                </a:rPr>
                <a:t>i</a:t>
              </a:r>
              <a:endParaRPr lang="zh-CN" altLang="en-US" sz="2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006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28488" cy="1325563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Using </a:t>
            </a:r>
            <a:r>
              <a:rPr lang="en-US" altLang="zh-CN" sz="3600" b="1" dirty="0">
                <a:solidFill>
                  <a:srgbClr val="FF0000"/>
                </a:solidFill>
              </a:rPr>
              <a:t>D</a:t>
            </a:r>
            <a:r>
              <a:rPr lang="en-US" altLang="zh-CN" sz="3600" dirty="0"/>
              <a:t> to verify counter with ticket lock</a:t>
            </a:r>
            <a:endParaRPr lang="zh-CN" altLang="en-US" sz="3600" dirty="0"/>
          </a:p>
        </p:txBody>
      </p:sp>
      <p:sp>
        <p:nvSpPr>
          <p:cNvPr id="3" name="文本框 2"/>
          <p:cNvSpPr txBox="1"/>
          <p:nvPr/>
        </p:nvSpPr>
        <p:spPr>
          <a:xfrm>
            <a:off x="660457" y="2013538"/>
            <a:ext cx="459257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b="1" dirty="0" err="1" smtClean="0">
                <a:solidFill>
                  <a:prstClr val="black"/>
                </a:solidFill>
              </a:rPr>
              <a:t>inc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() {</a:t>
            </a:r>
          </a:p>
          <a:p>
            <a:pPr>
              <a:spcBef>
                <a:spcPts val="600"/>
              </a:spcBef>
            </a:pPr>
            <a:r>
              <a:rPr lang="en-US" altLang="zh-CN" sz="2000" b="1" dirty="0" smtClean="0">
                <a:solidFill>
                  <a:prstClr val="black"/>
                </a:solidFill>
              </a:rPr>
              <a:t>    local</a:t>
            </a:r>
            <a:r>
              <a:rPr lang="en-US" altLang="zh-CN" sz="2000" dirty="0" smtClean="0">
                <a:solidFill>
                  <a:prstClr val="black"/>
                </a:solidFill>
              </a:rPr>
              <a:t> </a:t>
            </a:r>
            <a:r>
              <a:rPr lang="en-US" altLang="zh-CN" sz="2000" dirty="0" err="1" smtClean="0">
                <a:solidFill>
                  <a:prstClr val="black"/>
                </a:solidFill>
              </a:rPr>
              <a:t>i</a:t>
            </a:r>
            <a:r>
              <a:rPr lang="en-US" altLang="zh-CN" sz="2000" dirty="0" smtClean="0">
                <a:solidFill>
                  <a:prstClr val="black"/>
                </a:solidFill>
              </a:rPr>
              <a:t>, r;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solidFill>
                  <a:prstClr val="black"/>
                </a:solidFill>
              </a:rPr>
              <a:t>    </a:t>
            </a:r>
            <a:r>
              <a:rPr lang="en-US" altLang="zh-CN" sz="2000" dirty="0" err="1" smtClean="0">
                <a:solidFill>
                  <a:prstClr val="black"/>
                </a:solidFill>
              </a:rPr>
              <a:t>i</a:t>
            </a:r>
            <a:r>
              <a:rPr lang="en-US" altLang="zh-CN" sz="2000" dirty="0" smtClean="0">
                <a:solidFill>
                  <a:prstClr val="black"/>
                </a:solidFill>
              </a:rPr>
              <a:t> := </a:t>
            </a:r>
            <a:r>
              <a:rPr lang="en-US" altLang="zh-CN" sz="2000" b="1" dirty="0" err="1" smtClean="0">
                <a:solidFill>
                  <a:prstClr val="black"/>
                </a:solidFill>
              </a:rPr>
              <a:t>getAndInc</a:t>
            </a:r>
            <a:r>
              <a:rPr lang="en-US" altLang="zh-CN" sz="2000" dirty="0" smtClean="0">
                <a:solidFill>
                  <a:prstClr val="black"/>
                </a:solidFill>
              </a:rPr>
              <a:t>(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next</a:t>
            </a:r>
            <a:r>
              <a:rPr lang="en-US" altLang="zh-CN" sz="2000" dirty="0" smtClean="0">
                <a:solidFill>
                  <a:prstClr val="black"/>
                </a:solidFill>
              </a:rPr>
              <a:t> ); </a:t>
            </a:r>
          </a:p>
          <a:p>
            <a:pPr>
              <a:spcBef>
                <a:spcPts val="600"/>
              </a:spcBef>
            </a:pPr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   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while</a:t>
            </a:r>
            <a:r>
              <a:rPr lang="en-US" altLang="zh-CN" sz="2000" dirty="0" smtClean="0">
                <a:solidFill>
                  <a:prstClr val="black"/>
                </a:solidFill>
              </a:rPr>
              <a:t>( </a:t>
            </a:r>
            <a:r>
              <a:rPr lang="en-US" altLang="zh-CN" sz="2000" dirty="0" err="1" smtClean="0">
                <a:solidFill>
                  <a:prstClr val="black"/>
                </a:solidFill>
              </a:rPr>
              <a:t>i</a:t>
            </a:r>
            <a:r>
              <a:rPr lang="en-US" altLang="zh-CN" sz="2000" dirty="0" smtClean="0">
                <a:solidFill>
                  <a:prstClr val="black"/>
                </a:solidFill>
              </a:rPr>
              <a:t> !=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owner</a:t>
            </a:r>
            <a:r>
              <a:rPr lang="en-US" altLang="zh-CN" sz="2000" dirty="0" smtClean="0">
                <a:solidFill>
                  <a:srgbClr val="0000FF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) {} ;   // acquire lock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solidFill>
                  <a:schemeClr val="accent3"/>
                </a:solidFill>
              </a:rPr>
              <a:t>    r := </a:t>
            </a:r>
            <a:r>
              <a:rPr lang="en-US" altLang="zh-CN" sz="2000" b="1" dirty="0" err="1" smtClean="0">
                <a:solidFill>
                  <a:schemeClr val="accent3"/>
                </a:solidFill>
              </a:rPr>
              <a:t>cnt</a:t>
            </a:r>
            <a:r>
              <a:rPr lang="en-US" altLang="zh-CN" sz="2000" dirty="0" smtClean="0">
                <a:solidFill>
                  <a:schemeClr val="accent3"/>
                </a:solidFill>
              </a:rPr>
              <a:t>;   </a:t>
            </a:r>
            <a:r>
              <a:rPr lang="en-US" altLang="zh-CN" sz="2000" b="1" dirty="0" err="1" smtClean="0">
                <a:solidFill>
                  <a:schemeClr val="accent3"/>
                </a:solidFill>
              </a:rPr>
              <a:t>cnt</a:t>
            </a:r>
            <a:r>
              <a:rPr lang="en-US" altLang="zh-CN" sz="2000" dirty="0" smtClean="0">
                <a:solidFill>
                  <a:schemeClr val="accent3"/>
                </a:solidFill>
              </a:rPr>
              <a:t> := r + 1;    // critical section</a:t>
            </a:r>
          </a:p>
          <a:p>
            <a:pPr>
              <a:spcBef>
                <a:spcPts val="600"/>
              </a:spcBef>
            </a:pPr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  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owner</a:t>
            </a:r>
            <a:r>
              <a:rPr lang="en-US" altLang="zh-CN" sz="2000" dirty="0" smtClean="0">
                <a:solidFill>
                  <a:srgbClr val="0000FF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:= </a:t>
            </a:r>
            <a:r>
              <a:rPr lang="en-US" altLang="zh-CN" sz="2000" dirty="0" err="1" smtClean="0">
                <a:solidFill>
                  <a:prstClr val="black"/>
                </a:solidFill>
              </a:rPr>
              <a:t>i</a:t>
            </a:r>
            <a:r>
              <a:rPr lang="en-US" altLang="zh-CN" sz="2000" dirty="0" smtClean="0">
                <a:solidFill>
                  <a:prstClr val="black"/>
                </a:solidFill>
              </a:rPr>
              <a:t> + 1;               // release lock</a:t>
            </a:r>
          </a:p>
          <a:p>
            <a:pPr>
              <a:spcBef>
                <a:spcPts val="600"/>
              </a:spcBef>
            </a:pPr>
            <a:r>
              <a:rPr lang="en-US" altLang="zh-CN" sz="2000" b="1" dirty="0" smtClean="0">
                <a:solidFill>
                  <a:prstClr val="black"/>
                </a:solidFill>
              </a:rPr>
              <a:t>}</a:t>
            </a:r>
            <a:endParaRPr lang="zh-CN" altLang="en-US" sz="2000" b="1" dirty="0">
              <a:solidFill>
                <a:prstClr val="black"/>
              </a:solidFill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5890701" y="2013538"/>
            <a:ext cx="432048" cy="864096"/>
            <a:chOff x="1043608" y="1988840"/>
            <a:chExt cx="432048" cy="864096"/>
          </a:xfrm>
        </p:grpSpPr>
        <p:sp>
          <p:nvSpPr>
            <p:cNvPr id="21" name="椭圆 20"/>
            <p:cNvSpPr/>
            <p:nvPr/>
          </p:nvSpPr>
          <p:spPr>
            <a:xfrm>
              <a:off x="1043608" y="1988840"/>
              <a:ext cx="432048" cy="432048"/>
            </a:xfrm>
            <a:prstGeom prst="ellipse">
              <a:avLst/>
            </a:prstGeom>
            <a:solidFill>
              <a:schemeClr val="accent3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900" dirty="0">
                <a:solidFill>
                  <a:prstClr val="black"/>
                </a:solidFill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1043608" y="2492896"/>
              <a:ext cx="4320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>
              <a:stCxn id="21" idx="4"/>
            </p:cNvCxnSpPr>
            <p:nvPr/>
          </p:nvCxnSpPr>
          <p:spPr>
            <a:xfrm>
              <a:off x="1259632" y="2420888"/>
              <a:ext cx="0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1043608" y="2636912"/>
              <a:ext cx="216024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1259632" y="2636912"/>
              <a:ext cx="0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文本框 15"/>
          <p:cNvSpPr txBox="1"/>
          <p:nvPr/>
        </p:nvSpPr>
        <p:spPr>
          <a:xfrm>
            <a:off x="5949470" y="297991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0</a:t>
            </a:r>
            <a:endParaRPr lang="zh-CN" alt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6743733" y="297991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1</a:t>
            </a:r>
            <a:endParaRPr lang="zh-CN" altLang="en-US" sz="2000" dirty="0"/>
          </a:p>
        </p:txBody>
      </p:sp>
      <p:sp>
        <p:nvSpPr>
          <p:cNvPr id="26" name="文本框 25"/>
          <p:cNvSpPr txBox="1"/>
          <p:nvPr/>
        </p:nvSpPr>
        <p:spPr>
          <a:xfrm>
            <a:off x="7537996" y="297991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2</a:t>
            </a:r>
            <a:endParaRPr lang="zh-CN" altLang="en-US" sz="2000" dirty="0"/>
          </a:p>
        </p:txBody>
      </p:sp>
      <p:grpSp>
        <p:nvGrpSpPr>
          <p:cNvPr id="30" name="组合 29"/>
          <p:cNvGrpSpPr/>
          <p:nvPr/>
        </p:nvGrpSpPr>
        <p:grpSpPr>
          <a:xfrm>
            <a:off x="6691245" y="2013538"/>
            <a:ext cx="432048" cy="864096"/>
            <a:chOff x="1043608" y="1988840"/>
            <a:chExt cx="432048" cy="864096"/>
          </a:xfrm>
        </p:grpSpPr>
        <p:sp>
          <p:nvSpPr>
            <p:cNvPr id="31" name="椭圆 30"/>
            <p:cNvSpPr/>
            <p:nvPr/>
          </p:nvSpPr>
          <p:spPr>
            <a:xfrm>
              <a:off x="1043608" y="1988840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900" dirty="0">
                <a:solidFill>
                  <a:prstClr val="black"/>
                </a:solidFill>
              </a:endParaRP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1043608" y="2492896"/>
              <a:ext cx="4320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>
              <a:stCxn id="31" idx="4"/>
            </p:cNvCxnSpPr>
            <p:nvPr/>
          </p:nvCxnSpPr>
          <p:spPr>
            <a:xfrm>
              <a:off x="1259632" y="2420888"/>
              <a:ext cx="0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flipH="1">
              <a:off x="1043608" y="2636912"/>
              <a:ext cx="216024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1259632" y="2636912"/>
              <a:ext cx="0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文本框 35"/>
          <p:cNvSpPr txBox="1"/>
          <p:nvPr/>
        </p:nvSpPr>
        <p:spPr>
          <a:xfrm>
            <a:off x="8332259" y="297991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3</a:t>
            </a:r>
            <a:endParaRPr lang="zh-CN" altLang="en-US" sz="2000" dirty="0"/>
          </a:p>
        </p:txBody>
      </p:sp>
      <p:grpSp>
        <p:nvGrpSpPr>
          <p:cNvPr id="37" name="组合 36"/>
          <p:cNvGrpSpPr/>
          <p:nvPr/>
        </p:nvGrpSpPr>
        <p:grpSpPr>
          <a:xfrm>
            <a:off x="7479227" y="2013538"/>
            <a:ext cx="432048" cy="864096"/>
            <a:chOff x="1043608" y="1988840"/>
            <a:chExt cx="432048" cy="864096"/>
          </a:xfrm>
        </p:grpSpPr>
        <p:sp>
          <p:nvSpPr>
            <p:cNvPr id="38" name="椭圆 37"/>
            <p:cNvSpPr/>
            <p:nvPr/>
          </p:nvSpPr>
          <p:spPr>
            <a:xfrm>
              <a:off x="1043608" y="1988840"/>
              <a:ext cx="432048" cy="432048"/>
            </a:xfrm>
            <a:prstGeom prst="ellipse">
              <a:avLst/>
            </a:prstGeom>
            <a:solidFill>
              <a:schemeClr val="accent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900" dirty="0">
                <a:solidFill>
                  <a:prstClr val="black"/>
                </a:solidFill>
              </a:endParaRPr>
            </a:p>
          </p:txBody>
        </p:sp>
        <p:cxnSp>
          <p:nvCxnSpPr>
            <p:cNvPr id="39" name="直接连接符 38"/>
            <p:cNvCxnSpPr/>
            <p:nvPr/>
          </p:nvCxnSpPr>
          <p:spPr>
            <a:xfrm>
              <a:off x="1043608" y="2492896"/>
              <a:ext cx="4320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>
              <a:stCxn id="38" idx="4"/>
            </p:cNvCxnSpPr>
            <p:nvPr/>
          </p:nvCxnSpPr>
          <p:spPr>
            <a:xfrm>
              <a:off x="1259632" y="2420888"/>
              <a:ext cx="0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043608" y="2636912"/>
              <a:ext cx="216024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1259632" y="2636912"/>
              <a:ext cx="0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文本框 42"/>
          <p:cNvSpPr txBox="1"/>
          <p:nvPr/>
        </p:nvSpPr>
        <p:spPr>
          <a:xfrm>
            <a:off x="6480270" y="4194140"/>
            <a:ext cx="2166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accent3"/>
                </a:solidFill>
              </a:rPr>
              <a:t>T1: request lock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480270" y="4677422"/>
            <a:ext cx="2166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accent6"/>
                </a:solidFill>
              </a:rPr>
              <a:t>T2: request lock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480270" y="5658097"/>
            <a:ext cx="2115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accent3"/>
                </a:solidFill>
              </a:rPr>
              <a:t>T1: release lock</a:t>
            </a:r>
            <a:endParaRPr lang="zh-CN" altLang="en-US" sz="2400" dirty="0">
              <a:solidFill>
                <a:schemeClr val="accent3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6480270" y="5167483"/>
            <a:ext cx="2166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accent2"/>
                </a:solidFill>
              </a:rPr>
              <a:t>T3: request lock</a:t>
            </a:r>
            <a:endParaRPr lang="zh-CN" altLang="en-US" sz="2400" dirty="0">
              <a:solidFill>
                <a:schemeClr val="accent2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712674" y="3368298"/>
            <a:ext cx="853695" cy="651557"/>
            <a:chOff x="5712674" y="3333129"/>
            <a:chExt cx="853695" cy="651557"/>
          </a:xfrm>
        </p:grpSpPr>
        <p:sp>
          <p:nvSpPr>
            <p:cNvPr id="19" name="文本框 18"/>
            <p:cNvSpPr txBox="1"/>
            <p:nvPr/>
          </p:nvSpPr>
          <p:spPr>
            <a:xfrm>
              <a:off x="5712674" y="3584576"/>
              <a:ext cx="8536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00FF"/>
                  </a:solidFill>
                </a:rPr>
                <a:t>owner</a:t>
              </a:r>
              <a:endParaRPr lang="zh-CN" altLang="en-US" sz="2000" dirty="0">
                <a:solidFill>
                  <a:srgbClr val="0000FF"/>
                </a:solidFill>
              </a:endParaRPr>
            </a:p>
          </p:txBody>
        </p:sp>
        <p:cxnSp>
          <p:nvCxnSpPr>
            <p:cNvPr id="7" name="直接箭头连接符 6"/>
            <p:cNvCxnSpPr/>
            <p:nvPr/>
          </p:nvCxnSpPr>
          <p:spPr>
            <a:xfrm flipV="1">
              <a:off x="6106725" y="3333129"/>
              <a:ext cx="0" cy="32447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2"/>
          <p:cNvGrpSpPr/>
          <p:nvPr/>
        </p:nvGrpSpPr>
        <p:grpSpPr>
          <a:xfrm>
            <a:off x="5785932" y="2258011"/>
            <a:ext cx="641586" cy="721895"/>
            <a:chOff x="5785932" y="2394266"/>
            <a:chExt cx="641586" cy="585645"/>
          </a:xfrm>
        </p:grpSpPr>
        <p:sp>
          <p:nvSpPr>
            <p:cNvPr id="18" name="文本框 17"/>
            <p:cNvSpPr txBox="1"/>
            <p:nvPr/>
          </p:nvSpPr>
          <p:spPr>
            <a:xfrm>
              <a:off x="5785932" y="2394266"/>
              <a:ext cx="6415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00FF"/>
                  </a:solidFill>
                </a:rPr>
                <a:t>next</a:t>
              </a:r>
              <a:endParaRPr lang="zh-CN" altLang="en-US" sz="2000" dirty="0">
                <a:solidFill>
                  <a:srgbClr val="0000FF"/>
                </a:solidFill>
              </a:endParaRPr>
            </a:p>
          </p:txBody>
        </p:sp>
        <p:cxnSp>
          <p:nvCxnSpPr>
            <p:cNvPr id="12" name="直接箭头连接符 11"/>
            <p:cNvCxnSpPr>
              <a:endCxn id="16" idx="0"/>
            </p:cNvCxnSpPr>
            <p:nvPr/>
          </p:nvCxnSpPr>
          <p:spPr>
            <a:xfrm>
              <a:off x="6106725" y="2721686"/>
              <a:ext cx="0" cy="25822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文本框 47"/>
          <p:cNvSpPr txBox="1"/>
          <p:nvPr/>
        </p:nvSpPr>
        <p:spPr>
          <a:xfrm>
            <a:off x="5604728" y="1440086"/>
            <a:ext cx="1003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Lock </a:t>
            </a:r>
          </a:p>
          <a:p>
            <a:pPr algn="ctr"/>
            <a:r>
              <a:rPr lang="en-US" altLang="zh-CN" dirty="0" smtClean="0"/>
              <a:t>acquired</a:t>
            </a:r>
          </a:p>
        </p:txBody>
      </p:sp>
      <p:sp>
        <p:nvSpPr>
          <p:cNvPr id="49" name="TextBox 28"/>
          <p:cNvSpPr txBox="1"/>
          <p:nvPr/>
        </p:nvSpPr>
        <p:spPr>
          <a:xfrm>
            <a:off x="660457" y="4908254"/>
            <a:ext cx="48085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It’s SF, because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prstClr val="black"/>
                </a:solidFill>
              </a:rPr>
              <a:t>critical section is straight-line code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threads requesting the lock form a </a:t>
            </a:r>
            <a:r>
              <a:rPr lang="en-US" sz="2000" dirty="0" smtClean="0">
                <a:solidFill>
                  <a:srgbClr val="FF0000"/>
                </a:solidFill>
              </a:rPr>
              <a:t>queue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6392697" y="1427765"/>
            <a:ext cx="1003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Lock </a:t>
            </a:r>
          </a:p>
          <a:p>
            <a:pPr algn="ctr"/>
            <a:r>
              <a:rPr lang="en-US" altLang="zh-CN" dirty="0" smtClean="0"/>
              <a:t>acquired</a:t>
            </a:r>
          </a:p>
        </p:txBody>
      </p:sp>
    </p:spTree>
    <p:extLst>
      <p:ext uri="{BB962C8B-B14F-4D97-AF65-F5344CB8AC3E}">
        <p14:creationId xmlns:p14="http://schemas.microsoft.com/office/powerpoint/2010/main" val="62385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96296E-6 L 0.08594 -2.96296E-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8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594 -2.96296E-6 L 0.17361 -2.96296E-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61 -2.96296E-6 L 0.26285 -2.96296E-6 " pathEditMode="relative" rAng="0" ptsTypes="AA">
                                      <p:cBhvr>
                                        <p:cTn id="52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2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0.08594 2.59259E-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8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26" grpId="0"/>
      <p:bldP spid="36" grpId="0"/>
      <p:bldP spid="43" grpId="0"/>
      <p:bldP spid="44" grpId="0"/>
      <p:bldP spid="45" grpId="0"/>
      <p:bldP spid="46" grpId="0"/>
      <p:bldP spid="48" grpId="0"/>
      <p:bldP spid="48" grpId="1"/>
      <p:bldP spid="49" grpId="0"/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28488" cy="1325563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Using </a:t>
            </a:r>
            <a:r>
              <a:rPr lang="en-US" altLang="zh-CN" sz="3600" b="1" dirty="0">
                <a:solidFill>
                  <a:srgbClr val="FF0000"/>
                </a:solidFill>
              </a:rPr>
              <a:t>D</a:t>
            </a:r>
            <a:r>
              <a:rPr lang="en-US" altLang="zh-CN" sz="3600" dirty="0"/>
              <a:t> to verify counter with ticket lock</a:t>
            </a:r>
            <a:endParaRPr lang="zh-CN" altLang="en-US" sz="3600" dirty="0"/>
          </a:p>
        </p:txBody>
      </p:sp>
      <p:sp>
        <p:nvSpPr>
          <p:cNvPr id="47" name="TextBox 28"/>
          <p:cNvSpPr txBox="1"/>
          <p:nvPr/>
        </p:nvSpPr>
        <p:spPr>
          <a:xfrm>
            <a:off x="737096" y="1820085"/>
            <a:ext cx="3359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T is blocked: it is waiting for </a:t>
            </a:r>
            <a:r>
              <a:rPr lang="en-US" sz="2400" dirty="0" err="1" smtClean="0">
                <a:solidFill>
                  <a:prstClr val="black"/>
                </a:solidFill>
              </a:rPr>
              <a:t>env</a:t>
            </a:r>
            <a:r>
              <a:rPr lang="en-US" sz="2400" dirty="0" smtClean="0">
                <a:solidFill>
                  <a:prstClr val="black"/>
                </a:solidFill>
              </a:rPr>
              <a:t> threads ahead of it in the queue to </a:t>
            </a:r>
            <a:r>
              <a:rPr lang="en-US" sz="2400" dirty="0" smtClean="0"/>
              <a:t>finish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D</a:t>
            </a:r>
          </a:p>
        </p:txBody>
      </p:sp>
      <p:grpSp>
        <p:nvGrpSpPr>
          <p:cNvPr id="48" name="组合 47"/>
          <p:cNvGrpSpPr/>
          <p:nvPr/>
        </p:nvGrpSpPr>
        <p:grpSpPr>
          <a:xfrm>
            <a:off x="5834398" y="2154269"/>
            <a:ext cx="2922740" cy="1807910"/>
            <a:chOff x="5823367" y="4467779"/>
            <a:chExt cx="2922740" cy="1807910"/>
          </a:xfrm>
        </p:grpSpPr>
        <p:sp>
          <p:nvSpPr>
            <p:cNvPr id="49" name="文本框 48"/>
            <p:cNvSpPr txBox="1"/>
            <p:nvPr/>
          </p:nvSpPr>
          <p:spPr>
            <a:xfrm>
              <a:off x="8112918" y="4895565"/>
              <a:ext cx="633189" cy="430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0000FF"/>
                  </a:solidFill>
                </a:rPr>
                <a:t>next</a:t>
              </a:r>
              <a:endParaRPr lang="zh-CN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5823367" y="5844954"/>
              <a:ext cx="838002" cy="430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0000FF"/>
                  </a:solidFill>
                </a:rPr>
                <a:t>owner</a:t>
              </a:r>
              <a:endParaRPr lang="zh-CN" altLang="en-US" dirty="0">
                <a:solidFill>
                  <a:srgbClr val="0000FF"/>
                </a:solidFill>
              </a:endParaRPr>
            </a:p>
          </p:txBody>
        </p:sp>
        <p:grpSp>
          <p:nvGrpSpPr>
            <p:cNvPr id="51" name="组合 50"/>
            <p:cNvGrpSpPr/>
            <p:nvPr/>
          </p:nvGrpSpPr>
          <p:grpSpPr>
            <a:xfrm>
              <a:off x="5974890" y="4532551"/>
              <a:ext cx="406618" cy="800246"/>
              <a:chOff x="1043608" y="1988840"/>
              <a:chExt cx="432048" cy="864096"/>
            </a:xfrm>
          </p:grpSpPr>
          <p:sp>
            <p:nvSpPr>
              <p:cNvPr id="73" name="椭圆 72"/>
              <p:cNvSpPr/>
              <p:nvPr/>
            </p:nvSpPr>
            <p:spPr>
              <a:xfrm>
                <a:off x="1043608" y="1988840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74" name="直接连接符 73"/>
              <p:cNvCxnSpPr/>
              <p:nvPr/>
            </p:nvCxnSpPr>
            <p:spPr>
              <a:xfrm>
                <a:off x="1043608" y="2492896"/>
                <a:ext cx="43204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直接连接符 74"/>
              <p:cNvCxnSpPr>
                <a:stCxn id="73" idx="4"/>
              </p:cNvCxnSpPr>
              <p:nvPr/>
            </p:nvCxnSpPr>
            <p:spPr>
              <a:xfrm>
                <a:off x="1259632" y="2420888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/>
              <p:cNvCxnSpPr/>
              <p:nvPr/>
            </p:nvCxnSpPr>
            <p:spPr>
              <a:xfrm flipH="1">
                <a:off x="1043608" y="2636912"/>
                <a:ext cx="216024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1259632" y="2636912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2" name="文本框 51"/>
            <p:cNvSpPr txBox="1"/>
            <p:nvPr/>
          </p:nvSpPr>
          <p:spPr>
            <a:xfrm>
              <a:off x="6030200" y="5427516"/>
              <a:ext cx="320788" cy="430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0</a:t>
              </a:r>
              <a:endParaRPr lang="zh-CN" altLang="en-US" dirty="0"/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6777714" y="5427516"/>
              <a:ext cx="320788" cy="430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1</a:t>
              </a:r>
              <a:endParaRPr lang="zh-CN" altLang="en-US" dirty="0"/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7525229" y="5427516"/>
              <a:ext cx="320788" cy="430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2</a:t>
              </a:r>
              <a:endParaRPr lang="zh-CN" altLang="en-US" dirty="0"/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6728316" y="4532551"/>
              <a:ext cx="406618" cy="800246"/>
              <a:chOff x="1043608" y="1988840"/>
              <a:chExt cx="432048" cy="864096"/>
            </a:xfrm>
          </p:grpSpPr>
          <p:sp>
            <p:nvSpPr>
              <p:cNvPr id="68" name="椭圆 67"/>
              <p:cNvSpPr/>
              <p:nvPr/>
            </p:nvSpPr>
            <p:spPr>
              <a:xfrm>
                <a:off x="1043608" y="1988840"/>
                <a:ext cx="432048" cy="432048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69" name="直接连接符 68"/>
              <p:cNvCxnSpPr/>
              <p:nvPr/>
            </p:nvCxnSpPr>
            <p:spPr>
              <a:xfrm>
                <a:off x="1043608" y="2492896"/>
                <a:ext cx="43204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/>
              <p:cNvCxnSpPr>
                <a:stCxn id="68" idx="4"/>
              </p:cNvCxnSpPr>
              <p:nvPr/>
            </p:nvCxnSpPr>
            <p:spPr>
              <a:xfrm>
                <a:off x="1259632" y="2420888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 flipH="1">
                <a:off x="1043608" y="2636912"/>
                <a:ext cx="216024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/>
              <p:nvPr/>
            </p:nvCxnSpPr>
            <p:spPr>
              <a:xfrm>
                <a:off x="1259632" y="2636912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6" name="文本框 55"/>
            <p:cNvSpPr txBox="1"/>
            <p:nvPr/>
          </p:nvSpPr>
          <p:spPr>
            <a:xfrm>
              <a:off x="8272743" y="5427516"/>
              <a:ext cx="320788" cy="430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3</a:t>
              </a:r>
              <a:endParaRPr lang="zh-CN" altLang="en-US" dirty="0"/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7469919" y="4532551"/>
              <a:ext cx="406618" cy="800246"/>
              <a:chOff x="1043608" y="1988840"/>
              <a:chExt cx="432048" cy="86409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1043608" y="1988840"/>
                <a:ext cx="432048" cy="432048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1043608" y="2492896"/>
                <a:ext cx="43204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>
                <a:stCxn id="63" idx="4"/>
              </p:cNvCxnSpPr>
              <p:nvPr/>
            </p:nvCxnSpPr>
            <p:spPr>
              <a:xfrm>
                <a:off x="1259632" y="2420888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/>
              <p:cNvCxnSpPr/>
              <p:nvPr/>
            </p:nvCxnSpPr>
            <p:spPr>
              <a:xfrm flipH="1">
                <a:off x="1043608" y="2636912"/>
                <a:ext cx="216024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直接连接符 66"/>
              <p:cNvCxnSpPr/>
              <p:nvPr/>
            </p:nvCxnSpPr>
            <p:spPr>
              <a:xfrm>
                <a:off x="1259632" y="2636912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8" name="文本框 57"/>
            <p:cNvSpPr txBox="1"/>
            <p:nvPr/>
          </p:nvSpPr>
          <p:spPr>
            <a:xfrm>
              <a:off x="7492038" y="4477794"/>
              <a:ext cx="382150" cy="6102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T</a:t>
              </a:r>
              <a:endParaRPr lang="zh-CN" altLang="en-US" sz="2800" dirty="0"/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6662374" y="4477794"/>
              <a:ext cx="576463" cy="6102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T2</a:t>
              </a:r>
              <a:endParaRPr lang="zh-CN" altLang="en-US" sz="2800" dirty="0"/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5923043" y="4467779"/>
              <a:ext cx="576463" cy="6102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T1</a:t>
              </a:r>
              <a:endParaRPr lang="zh-CN" altLang="en-US" sz="2800" dirty="0"/>
            </a:p>
          </p:txBody>
        </p:sp>
        <p:cxnSp>
          <p:nvCxnSpPr>
            <p:cNvPr id="61" name="直接箭头连接符 60"/>
            <p:cNvCxnSpPr/>
            <p:nvPr/>
          </p:nvCxnSpPr>
          <p:spPr>
            <a:xfrm>
              <a:off x="8422257" y="5204789"/>
              <a:ext cx="0" cy="25683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箭头连接符 61"/>
            <p:cNvCxnSpPr/>
            <p:nvPr/>
          </p:nvCxnSpPr>
          <p:spPr>
            <a:xfrm flipV="1">
              <a:off x="6178199" y="5713268"/>
              <a:ext cx="0" cy="22515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7202903" y="1670328"/>
            <a:ext cx="1633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accent2"/>
                </a:solidFill>
              </a:rPr>
              <a:t>T is blocked</a:t>
            </a:r>
            <a:endParaRPr lang="zh-CN" altLang="en-US" sz="2400" dirty="0">
              <a:solidFill>
                <a:schemeClr val="accent2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667639" y="1536606"/>
            <a:ext cx="1003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Lock </a:t>
            </a:r>
          </a:p>
          <a:p>
            <a:pPr algn="ctr"/>
            <a:r>
              <a:rPr lang="en-US" altLang="zh-CN" dirty="0" smtClean="0"/>
              <a:t>acquired</a:t>
            </a:r>
          </a:p>
        </p:txBody>
      </p:sp>
      <p:sp>
        <p:nvSpPr>
          <p:cNvPr id="38" name="TextBox 28"/>
          <p:cNvSpPr txBox="1"/>
          <p:nvPr/>
        </p:nvSpPr>
        <p:spPr>
          <a:xfrm>
            <a:off x="635887" y="3543167"/>
            <a:ext cx="370639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the thread has released lock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9" name="TextBox 28"/>
          <p:cNvSpPr txBox="1"/>
          <p:nvPr/>
        </p:nvSpPr>
        <p:spPr>
          <a:xfrm>
            <a:off x="816220" y="4790777"/>
            <a:ext cx="323351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the thread acquires lock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40" name="肘形连接符 39"/>
          <p:cNvCxnSpPr/>
          <p:nvPr/>
        </p:nvCxnSpPr>
        <p:spPr>
          <a:xfrm rot="5400000" flipH="1" flipV="1">
            <a:off x="2225369" y="4203327"/>
            <a:ext cx="780831" cy="413544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2939787" y="4177801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D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661375" y="4219046"/>
            <a:ext cx="423431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400" b="1" dirty="0" smtClean="0"/>
              <a:t>How to establish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D </a:t>
            </a:r>
            <a:r>
              <a:rPr lang="en-US" altLang="zh-CN" sz="2400" b="1" dirty="0" smtClean="0"/>
              <a:t>(prove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r>
              <a:rPr lang="en-US" altLang="zh-CN" sz="2400" b="1" dirty="0" smtClean="0"/>
              <a:t> is indeed “definite”) ?</a:t>
            </a:r>
          </a:p>
          <a:p>
            <a:pPr>
              <a:spcBef>
                <a:spcPts val="600"/>
              </a:spcBef>
            </a:pPr>
            <a:r>
              <a:rPr lang="en-US" altLang="zh-CN" sz="2400" i="1" dirty="0" smtClean="0"/>
              <a:t>Prove critical section terminates no </a:t>
            </a:r>
            <a:r>
              <a:rPr lang="en-US" altLang="zh-CN" sz="2400" i="1" dirty="0"/>
              <a:t>matter what </a:t>
            </a:r>
            <a:r>
              <a:rPr lang="en-US" altLang="zh-CN" sz="2400" i="1" dirty="0" err="1"/>
              <a:t>env</a:t>
            </a:r>
            <a:r>
              <a:rPr lang="en-US" altLang="zh-CN" sz="2400" i="1" dirty="0"/>
              <a:t> </a:t>
            </a:r>
            <a:r>
              <a:rPr lang="en-US" altLang="zh-CN" sz="2400" i="1" dirty="0" smtClean="0"/>
              <a:t>does</a:t>
            </a:r>
            <a:endParaRPr lang="zh-CN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2480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28"/>
          <p:cNvSpPr txBox="1"/>
          <p:nvPr/>
        </p:nvSpPr>
        <p:spPr>
          <a:xfrm>
            <a:off x="6745613" y="2158254"/>
            <a:ext cx="18716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 will get lock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7" name="TextBox 28"/>
          <p:cNvSpPr txBox="1"/>
          <p:nvPr/>
        </p:nvSpPr>
        <p:spPr>
          <a:xfrm>
            <a:off x="3665048" y="2158254"/>
            <a:ext cx="215392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T2 releases lock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8" name="TextBox 28"/>
          <p:cNvSpPr txBox="1"/>
          <p:nvPr/>
        </p:nvSpPr>
        <p:spPr>
          <a:xfrm>
            <a:off x="3918418" y="3378129"/>
            <a:ext cx="164718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T2 gets lock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40" name="肘形连接符 39"/>
          <p:cNvCxnSpPr/>
          <p:nvPr/>
        </p:nvCxnSpPr>
        <p:spPr>
          <a:xfrm rot="5400000" flipH="1" flipV="1">
            <a:off x="4359320" y="2850019"/>
            <a:ext cx="752516" cy="303704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本框 46"/>
          <p:cNvSpPr txBox="1"/>
          <p:nvPr/>
        </p:nvSpPr>
        <p:spPr>
          <a:xfrm>
            <a:off x="4974570" y="2795336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6" name="TextBox 28"/>
          <p:cNvSpPr txBox="1"/>
          <p:nvPr/>
        </p:nvSpPr>
        <p:spPr>
          <a:xfrm>
            <a:off x="856255" y="3378129"/>
            <a:ext cx="215392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T1 releases lock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8" name="TextBox 28"/>
          <p:cNvSpPr txBox="1"/>
          <p:nvPr/>
        </p:nvSpPr>
        <p:spPr>
          <a:xfrm>
            <a:off x="1082445" y="4585009"/>
            <a:ext cx="164718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T1 gets lock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70" name="肘形连接符 69"/>
          <p:cNvCxnSpPr>
            <a:stCxn id="68" idx="0"/>
          </p:cNvCxnSpPr>
          <p:nvPr/>
        </p:nvCxnSpPr>
        <p:spPr>
          <a:xfrm rot="5400000" flipH="1" flipV="1">
            <a:off x="1697174" y="4085303"/>
            <a:ext cx="708569" cy="290844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文本框 70"/>
          <p:cNvSpPr txBox="1"/>
          <p:nvPr/>
        </p:nvSpPr>
        <p:spPr>
          <a:xfrm>
            <a:off x="2402076" y="3981569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D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2923761" y="4504789"/>
            <a:ext cx="10145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i="1" dirty="0" smtClean="0">
                <a:solidFill>
                  <a:srgbClr val="FF0000"/>
                </a:solidFill>
              </a:rPr>
              <a:t>Enabled</a:t>
            </a:r>
          </a:p>
          <a:p>
            <a:r>
              <a:rPr lang="en-US" altLang="zh-CN" sz="2000" i="1" dirty="0" smtClean="0">
                <a:solidFill>
                  <a:srgbClr val="FF0000"/>
                </a:solidFill>
              </a:rPr>
              <a:t>initially</a:t>
            </a:r>
            <a:endParaRPr lang="zh-CN" altLang="en-US" sz="2000" i="1" dirty="0">
              <a:solidFill>
                <a:srgbClr val="FF0000"/>
              </a:solidFill>
            </a:endParaRPr>
          </a:p>
        </p:txBody>
      </p:sp>
      <p:cxnSp>
        <p:nvCxnSpPr>
          <p:cNvPr id="62" name="直接箭头连接符 61"/>
          <p:cNvCxnSpPr>
            <a:stCxn id="37" idx="3"/>
            <a:endCxn id="36" idx="1"/>
          </p:cNvCxnSpPr>
          <p:nvPr/>
        </p:nvCxnSpPr>
        <p:spPr>
          <a:xfrm>
            <a:off x="5818971" y="2389087"/>
            <a:ext cx="926642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>
            <a:stCxn id="66" idx="3"/>
            <a:endCxn id="38" idx="1"/>
          </p:cNvCxnSpPr>
          <p:nvPr/>
        </p:nvCxnSpPr>
        <p:spPr>
          <a:xfrm>
            <a:off x="3010178" y="3608962"/>
            <a:ext cx="90824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10"/>
          <p:cNvGrpSpPr/>
          <p:nvPr/>
        </p:nvGrpSpPr>
        <p:grpSpPr>
          <a:xfrm>
            <a:off x="5823367" y="4585009"/>
            <a:ext cx="2922740" cy="1807910"/>
            <a:chOff x="5823367" y="4467779"/>
            <a:chExt cx="2922740" cy="1807910"/>
          </a:xfrm>
        </p:grpSpPr>
        <p:sp>
          <p:nvSpPr>
            <p:cNvPr id="102" name="文本框 101"/>
            <p:cNvSpPr txBox="1"/>
            <p:nvPr/>
          </p:nvSpPr>
          <p:spPr>
            <a:xfrm>
              <a:off x="8112918" y="4895565"/>
              <a:ext cx="633189" cy="430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0000FF"/>
                  </a:solidFill>
                </a:rPr>
                <a:t>next</a:t>
              </a:r>
              <a:endParaRPr lang="zh-CN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103" name="文本框 102"/>
            <p:cNvSpPr txBox="1"/>
            <p:nvPr/>
          </p:nvSpPr>
          <p:spPr>
            <a:xfrm>
              <a:off x="5823367" y="5844954"/>
              <a:ext cx="838002" cy="430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0000FF"/>
                  </a:solidFill>
                </a:rPr>
                <a:t>owner</a:t>
              </a:r>
              <a:endParaRPr lang="zh-CN" altLang="en-US" dirty="0">
                <a:solidFill>
                  <a:srgbClr val="0000FF"/>
                </a:solidFill>
              </a:endParaRPr>
            </a:p>
          </p:txBody>
        </p:sp>
        <p:grpSp>
          <p:nvGrpSpPr>
            <p:cNvPr id="104" name="组合 103"/>
            <p:cNvGrpSpPr/>
            <p:nvPr/>
          </p:nvGrpSpPr>
          <p:grpSpPr>
            <a:xfrm>
              <a:off x="5974890" y="4532551"/>
              <a:ext cx="406618" cy="800246"/>
              <a:chOff x="1043608" y="1988840"/>
              <a:chExt cx="432048" cy="864096"/>
            </a:xfrm>
          </p:grpSpPr>
          <p:sp>
            <p:nvSpPr>
              <p:cNvPr id="121" name="椭圆 120"/>
              <p:cNvSpPr/>
              <p:nvPr/>
            </p:nvSpPr>
            <p:spPr>
              <a:xfrm>
                <a:off x="1043608" y="1988840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22" name="直接连接符 121"/>
              <p:cNvCxnSpPr/>
              <p:nvPr/>
            </p:nvCxnSpPr>
            <p:spPr>
              <a:xfrm>
                <a:off x="1043608" y="2492896"/>
                <a:ext cx="43204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直接连接符 122"/>
              <p:cNvCxnSpPr>
                <a:stCxn id="121" idx="4"/>
              </p:cNvCxnSpPr>
              <p:nvPr/>
            </p:nvCxnSpPr>
            <p:spPr>
              <a:xfrm>
                <a:off x="1259632" y="2420888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直接连接符 123"/>
              <p:cNvCxnSpPr/>
              <p:nvPr/>
            </p:nvCxnSpPr>
            <p:spPr>
              <a:xfrm flipH="1">
                <a:off x="1043608" y="2636912"/>
                <a:ext cx="216024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直接连接符 124"/>
              <p:cNvCxnSpPr/>
              <p:nvPr/>
            </p:nvCxnSpPr>
            <p:spPr>
              <a:xfrm>
                <a:off x="1259632" y="2636912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5" name="文本框 104"/>
            <p:cNvSpPr txBox="1"/>
            <p:nvPr/>
          </p:nvSpPr>
          <p:spPr>
            <a:xfrm>
              <a:off x="6030200" y="5427516"/>
              <a:ext cx="320788" cy="430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0</a:t>
              </a:r>
              <a:endParaRPr lang="zh-CN" altLang="en-US" dirty="0"/>
            </a:p>
          </p:txBody>
        </p:sp>
        <p:sp>
          <p:nvSpPr>
            <p:cNvPr id="106" name="文本框 105"/>
            <p:cNvSpPr txBox="1"/>
            <p:nvPr/>
          </p:nvSpPr>
          <p:spPr>
            <a:xfrm>
              <a:off x="6777714" y="5427516"/>
              <a:ext cx="320788" cy="430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1</a:t>
              </a:r>
              <a:endParaRPr lang="zh-CN" altLang="en-US" dirty="0"/>
            </a:p>
          </p:txBody>
        </p:sp>
        <p:sp>
          <p:nvSpPr>
            <p:cNvPr id="107" name="文本框 106"/>
            <p:cNvSpPr txBox="1"/>
            <p:nvPr/>
          </p:nvSpPr>
          <p:spPr>
            <a:xfrm>
              <a:off x="7525229" y="5427516"/>
              <a:ext cx="320788" cy="430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2</a:t>
              </a:r>
              <a:endParaRPr lang="zh-CN" altLang="en-US" dirty="0"/>
            </a:p>
          </p:txBody>
        </p:sp>
        <p:grpSp>
          <p:nvGrpSpPr>
            <p:cNvPr id="108" name="组合 107"/>
            <p:cNvGrpSpPr/>
            <p:nvPr/>
          </p:nvGrpSpPr>
          <p:grpSpPr>
            <a:xfrm>
              <a:off x="6728316" y="4532551"/>
              <a:ext cx="406618" cy="800246"/>
              <a:chOff x="1043608" y="1988840"/>
              <a:chExt cx="432048" cy="864096"/>
            </a:xfrm>
          </p:grpSpPr>
          <p:sp>
            <p:nvSpPr>
              <p:cNvPr id="116" name="椭圆 115"/>
              <p:cNvSpPr/>
              <p:nvPr/>
            </p:nvSpPr>
            <p:spPr>
              <a:xfrm>
                <a:off x="1043608" y="1988840"/>
                <a:ext cx="432048" cy="432048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17" name="直接连接符 116"/>
              <p:cNvCxnSpPr/>
              <p:nvPr/>
            </p:nvCxnSpPr>
            <p:spPr>
              <a:xfrm>
                <a:off x="1043608" y="2492896"/>
                <a:ext cx="43204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直接连接符 117"/>
              <p:cNvCxnSpPr>
                <a:stCxn id="116" idx="4"/>
              </p:cNvCxnSpPr>
              <p:nvPr/>
            </p:nvCxnSpPr>
            <p:spPr>
              <a:xfrm>
                <a:off x="1259632" y="2420888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直接连接符 118"/>
              <p:cNvCxnSpPr/>
              <p:nvPr/>
            </p:nvCxnSpPr>
            <p:spPr>
              <a:xfrm flipH="1">
                <a:off x="1043608" y="2636912"/>
                <a:ext cx="216024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0" name="直接连接符 119"/>
              <p:cNvCxnSpPr/>
              <p:nvPr/>
            </p:nvCxnSpPr>
            <p:spPr>
              <a:xfrm>
                <a:off x="1259632" y="2636912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9" name="文本框 108"/>
            <p:cNvSpPr txBox="1"/>
            <p:nvPr/>
          </p:nvSpPr>
          <p:spPr>
            <a:xfrm>
              <a:off x="8272743" y="5427516"/>
              <a:ext cx="320788" cy="430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3</a:t>
              </a:r>
              <a:endParaRPr lang="zh-CN" altLang="en-US" dirty="0"/>
            </a:p>
          </p:txBody>
        </p:sp>
        <p:grpSp>
          <p:nvGrpSpPr>
            <p:cNvPr id="110" name="组合 109"/>
            <p:cNvGrpSpPr/>
            <p:nvPr/>
          </p:nvGrpSpPr>
          <p:grpSpPr>
            <a:xfrm>
              <a:off x="7469919" y="4532551"/>
              <a:ext cx="406618" cy="800246"/>
              <a:chOff x="1043608" y="1988840"/>
              <a:chExt cx="432048" cy="864096"/>
            </a:xfrm>
          </p:grpSpPr>
          <p:sp>
            <p:nvSpPr>
              <p:cNvPr id="111" name="椭圆 110"/>
              <p:cNvSpPr/>
              <p:nvPr/>
            </p:nvSpPr>
            <p:spPr>
              <a:xfrm>
                <a:off x="1043608" y="1988840"/>
                <a:ext cx="432048" cy="432048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sz="8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12" name="直接连接符 111"/>
              <p:cNvCxnSpPr/>
              <p:nvPr/>
            </p:nvCxnSpPr>
            <p:spPr>
              <a:xfrm>
                <a:off x="1043608" y="2492896"/>
                <a:ext cx="43204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直接连接符 112"/>
              <p:cNvCxnSpPr>
                <a:stCxn id="111" idx="4"/>
              </p:cNvCxnSpPr>
              <p:nvPr/>
            </p:nvCxnSpPr>
            <p:spPr>
              <a:xfrm>
                <a:off x="1259632" y="2420888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直接连接符 113"/>
              <p:cNvCxnSpPr/>
              <p:nvPr/>
            </p:nvCxnSpPr>
            <p:spPr>
              <a:xfrm flipH="1">
                <a:off x="1043608" y="2636912"/>
                <a:ext cx="216024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直接连接符 114"/>
              <p:cNvCxnSpPr/>
              <p:nvPr/>
            </p:nvCxnSpPr>
            <p:spPr>
              <a:xfrm>
                <a:off x="1259632" y="2636912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9" name="文本框 98"/>
            <p:cNvSpPr txBox="1"/>
            <p:nvPr/>
          </p:nvSpPr>
          <p:spPr>
            <a:xfrm>
              <a:off x="7492038" y="4477794"/>
              <a:ext cx="382150" cy="6102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T</a:t>
              </a:r>
              <a:endParaRPr lang="zh-CN" altLang="en-US" sz="2800" dirty="0"/>
            </a:p>
          </p:txBody>
        </p:sp>
        <p:sp>
          <p:nvSpPr>
            <p:cNvPr id="100" name="文本框 99"/>
            <p:cNvSpPr txBox="1"/>
            <p:nvPr/>
          </p:nvSpPr>
          <p:spPr>
            <a:xfrm>
              <a:off x="6662374" y="4477794"/>
              <a:ext cx="576463" cy="6102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T2</a:t>
              </a:r>
              <a:endParaRPr lang="zh-CN" altLang="en-US" sz="2800" dirty="0"/>
            </a:p>
          </p:txBody>
        </p:sp>
        <p:sp>
          <p:nvSpPr>
            <p:cNvPr id="101" name="文本框 100"/>
            <p:cNvSpPr txBox="1"/>
            <p:nvPr/>
          </p:nvSpPr>
          <p:spPr>
            <a:xfrm>
              <a:off x="5923043" y="4467779"/>
              <a:ext cx="576463" cy="6102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T1</a:t>
              </a:r>
              <a:endParaRPr lang="zh-CN" altLang="en-US" sz="2800" dirty="0"/>
            </a:p>
          </p:txBody>
        </p:sp>
        <p:cxnSp>
          <p:nvCxnSpPr>
            <p:cNvPr id="5" name="直接箭头连接符 4"/>
            <p:cNvCxnSpPr/>
            <p:nvPr/>
          </p:nvCxnSpPr>
          <p:spPr>
            <a:xfrm>
              <a:off x="8422257" y="5204789"/>
              <a:ext cx="0" cy="25683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箭头连接符 6"/>
            <p:cNvCxnSpPr/>
            <p:nvPr/>
          </p:nvCxnSpPr>
          <p:spPr>
            <a:xfrm flipV="1">
              <a:off x="6178199" y="5713268"/>
              <a:ext cx="0" cy="22515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49" y="275275"/>
            <a:ext cx="8117458" cy="1325563"/>
          </a:xfrm>
        </p:spPr>
        <p:txBody>
          <a:bodyPr>
            <a:normAutofit/>
          </a:bodyPr>
          <a:lstStyle/>
          <a:p>
            <a:r>
              <a:rPr lang="en-US" altLang="zh-CN" sz="3200" dirty="0" err="1" smtClean="0">
                <a:solidFill>
                  <a:srgbClr val="FF0000"/>
                </a:solidFill>
              </a:rPr>
              <a:t>DProgress</a:t>
            </a:r>
            <a:r>
              <a:rPr lang="en-US" altLang="zh-CN" sz="3200" dirty="0" smtClean="0"/>
              <a:t>: T will be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unblocked</a:t>
            </a:r>
            <a:r>
              <a:rPr lang="en-US" altLang="zh-CN" sz="3200" dirty="0" smtClean="0"/>
              <a:t> after </a:t>
            </a:r>
            <a:r>
              <a:rPr lang="en-US" altLang="zh-CN" sz="3200" dirty="0" err="1" smtClean="0"/>
              <a:t>env</a:t>
            </a:r>
            <a:r>
              <a:rPr lang="en-US" altLang="zh-CN" sz="3200" dirty="0" smtClean="0"/>
              <a:t> finishes a finite number of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D</a:t>
            </a:r>
            <a:r>
              <a:rPr lang="en-US" altLang="zh-CN" sz="3200" dirty="0" smtClean="0"/>
              <a:t>s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3037740" y="3184103"/>
            <a:ext cx="901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</a:rPr>
              <a:t>Enable</a:t>
            </a:r>
            <a:endParaRPr lang="zh-CN" altLang="en-US" sz="2000" b="1" i="1" dirty="0">
              <a:solidFill>
                <a:srgbClr val="FF0000"/>
              </a:solidFill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429581" y="3999892"/>
            <a:ext cx="1418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i="1" dirty="0">
                <a:solidFill>
                  <a:srgbClr val="0000FF"/>
                </a:solidFill>
              </a:rPr>
              <a:t>f</a:t>
            </a:r>
            <a:r>
              <a:rPr lang="en-US" altLang="zh-CN" sz="2400" i="1" dirty="0" smtClean="0">
                <a:solidFill>
                  <a:srgbClr val="0000FF"/>
                </a:solidFill>
              </a:rPr>
              <a:t>air </a:t>
            </a:r>
            <a:r>
              <a:rPr lang="en-US" altLang="zh-CN" sz="2400" i="1" dirty="0" err="1" smtClean="0">
                <a:solidFill>
                  <a:srgbClr val="0000FF"/>
                </a:solidFill>
              </a:rPr>
              <a:t>sched</a:t>
            </a:r>
            <a:endParaRPr lang="zh-CN" altLang="en-US" sz="2400" i="1" dirty="0">
              <a:solidFill>
                <a:srgbClr val="0000FF"/>
              </a:solidFill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7225850" y="4120236"/>
            <a:ext cx="1633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accent2"/>
                </a:solidFill>
              </a:rPr>
              <a:t>T is blocked</a:t>
            </a:r>
            <a:endParaRPr lang="zh-CN" altLang="en-US" sz="2400" dirty="0">
              <a:solidFill>
                <a:schemeClr val="accent2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680896" y="4014565"/>
            <a:ext cx="1003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Lock </a:t>
            </a:r>
          </a:p>
          <a:p>
            <a:pPr algn="ctr"/>
            <a:r>
              <a:rPr lang="en-US" altLang="zh-CN" dirty="0" smtClean="0"/>
              <a:t>acquired</a:t>
            </a:r>
          </a:p>
        </p:txBody>
      </p:sp>
      <p:sp>
        <p:nvSpPr>
          <p:cNvPr id="50" name="矩形 49"/>
          <p:cNvSpPr/>
          <p:nvPr/>
        </p:nvSpPr>
        <p:spPr>
          <a:xfrm>
            <a:off x="429581" y="2004223"/>
            <a:ext cx="5491113" cy="331779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28650" y="1399475"/>
            <a:ext cx="4973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which form a </a:t>
            </a:r>
            <a:r>
              <a:rPr lang="en-US" altLang="zh-CN" sz="2800" dirty="0" smtClean="0">
                <a:solidFill>
                  <a:srgbClr val="FF0000"/>
                </a:solidFill>
              </a:rPr>
              <a:t>queue</a:t>
            </a:r>
            <a:r>
              <a:rPr lang="en-US" altLang="zh-CN" sz="2800" dirty="0" smtClean="0"/>
              <a:t> to ensure SF</a:t>
            </a:r>
            <a:endParaRPr lang="zh-CN" altLang="en-US" sz="2800" dirty="0"/>
          </a:p>
        </p:txBody>
      </p:sp>
      <p:sp>
        <p:nvSpPr>
          <p:cNvPr id="52" name="文本框 51"/>
          <p:cNvSpPr txBox="1"/>
          <p:nvPr/>
        </p:nvSpPr>
        <p:spPr>
          <a:xfrm>
            <a:off x="628650" y="5477996"/>
            <a:ext cx="5055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Queue length is a decreasing metric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6911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7" grpId="0"/>
      <p:bldP spid="66" grpId="0" animBg="1"/>
      <p:bldP spid="68" grpId="0" animBg="1"/>
      <p:bldP spid="71" grpId="0"/>
      <p:bldP spid="61" grpId="0"/>
      <p:bldP spid="46" grpId="0"/>
      <p:bldP spid="49" grpId="0"/>
      <p:bldP spid="50" grpId="0" animBg="1"/>
      <p:bldP spid="3" grpId="0"/>
      <p:bldP spid="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Summary of the definite action idea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>
                <a:sym typeface="Wingdings" panose="05000000000000000000" pitchFamily="2" charset="2"/>
              </a:rPr>
              <a:t> </a:t>
            </a:r>
            <a:r>
              <a:rPr lang="en-US" altLang="zh-CN" dirty="0">
                <a:solidFill>
                  <a:prstClr val="black"/>
                </a:solidFill>
              </a:rPr>
              <a:t>Support </a:t>
            </a:r>
            <a:r>
              <a:rPr lang="en-US" altLang="zh-CN" dirty="0" smtClean="0">
                <a:solidFill>
                  <a:prstClr val="black"/>
                </a:solidFill>
              </a:rPr>
              <a:t>“good</a:t>
            </a:r>
            <a:r>
              <a:rPr lang="en-US" altLang="zh-CN" dirty="0">
                <a:solidFill>
                  <a:prstClr val="black"/>
                </a:solidFill>
              </a:rPr>
              <a:t>” blocking</a:t>
            </a:r>
            <a:endParaRPr lang="en-US" altLang="zh-CN" dirty="0" smtClean="0"/>
          </a:p>
          <a:p>
            <a:pPr lvl="1">
              <a:spcBef>
                <a:spcPts val="1200"/>
              </a:spcBef>
            </a:pPr>
            <a:r>
              <a:rPr lang="en-US" altLang="zh-CN" sz="2000" b="1" dirty="0">
                <a:solidFill>
                  <a:srgbClr val="FF0000"/>
                </a:solidFill>
              </a:rPr>
              <a:t>D</a:t>
            </a:r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will </a:t>
            </a:r>
            <a:r>
              <a:rPr lang="en-US" altLang="zh-CN" sz="2000" dirty="0" smtClean="0">
                <a:solidFill>
                  <a:srgbClr val="FF0000"/>
                </a:solidFill>
              </a:rPr>
              <a:t>definitely</a:t>
            </a:r>
            <a:r>
              <a:rPr lang="en-US" altLang="zh-CN" sz="2000" dirty="0" smtClean="0">
                <a:solidFill>
                  <a:prstClr val="black"/>
                </a:solidFill>
              </a:rPr>
              <a:t> happen under </a:t>
            </a:r>
            <a:r>
              <a:rPr lang="en-US" altLang="zh-CN" sz="2000" dirty="0">
                <a:solidFill>
                  <a:prstClr val="black"/>
                </a:solidFill>
              </a:rPr>
              <a:t>fair </a:t>
            </a:r>
            <a:r>
              <a:rPr lang="en-US" altLang="zh-CN" sz="2000" dirty="0" err="1" smtClean="0">
                <a:solidFill>
                  <a:prstClr val="black"/>
                </a:solidFill>
              </a:rPr>
              <a:t>sched</a:t>
            </a:r>
            <a:r>
              <a:rPr lang="en-US" altLang="zh-CN" sz="2000" dirty="0">
                <a:solidFill>
                  <a:prstClr val="black"/>
                </a:solidFill>
              </a:rPr>
              <a:t>,</a:t>
            </a:r>
            <a:r>
              <a:rPr lang="en-US" altLang="zh-CN" sz="2000" dirty="0" smtClean="0">
                <a:solidFill>
                  <a:prstClr val="black"/>
                </a:solidFill>
              </a:rPr>
              <a:t> </a:t>
            </a:r>
            <a:r>
              <a:rPr lang="en-US" altLang="zh-CN" sz="2000" dirty="0">
                <a:solidFill>
                  <a:prstClr val="black"/>
                </a:solidFill>
              </a:rPr>
              <a:t>regardless of </a:t>
            </a:r>
            <a:r>
              <a:rPr lang="en-US" altLang="zh-CN" sz="2000" dirty="0" err="1" smtClean="0">
                <a:solidFill>
                  <a:prstClr val="black"/>
                </a:solidFill>
              </a:rPr>
              <a:t>env</a:t>
            </a:r>
            <a:endParaRPr lang="en-US" altLang="zh-CN" sz="2000" dirty="0">
              <a:solidFill>
                <a:prstClr val="black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2000" dirty="0" err="1" smtClean="0">
                <a:solidFill>
                  <a:srgbClr val="FF0000"/>
                </a:solidFill>
              </a:rPr>
              <a:t>DProgress</a:t>
            </a:r>
            <a:r>
              <a:rPr lang="en-US" altLang="zh-CN" sz="2000" dirty="0" smtClean="0">
                <a:solidFill>
                  <a:prstClr val="black"/>
                </a:solidFill>
              </a:rPr>
              <a:t>: any blocked thread will be unblocked after </a:t>
            </a:r>
            <a:r>
              <a:rPr lang="en-US" altLang="zh-CN" sz="2000" dirty="0" err="1" smtClean="0">
                <a:solidFill>
                  <a:prstClr val="black"/>
                </a:solidFill>
              </a:rPr>
              <a:t>env</a:t>
            </a:r>
            <a:r>
              <a:rPr lang="en-US" altLang="zh-CN" sz="2000" dirty="0" smtClean="0">
                <a:solidFill>
                  <a:prstClr val="black"/>
                </a:solidFill>
              </a:rPr>
              <a:t> finishes a </a:t>
            </a:r>
            <a:r>
              <a:rPr lang="en-US" altLang="zh-CN" sz="2000" dirty="0">
                <a:solidFill>
                  <a:prstClr val="black"/>
                </a:solidFill>
              </a:rPr>
              <a:t>finite </a:t>
            </a:r>
            <a:r>
              <a:rPr lang="en-US" altLang="zh-CN" sz="2000" dirty="0" smtClean="0">
                <a:solidFill>
                  <a:srgbClr val="FF0000"/>
                </a:solidFill>
              </a:rPr>
              <a:t>queue</a:t>
            </a:r>
            <a:r>
              <a:rPr lang="en-US" altLang="zh-CN" sz="2000" dirty="0" smtClean="0">
                <a:solidFill>
                  <a:prstClr val="black"/>
                </a:solidFill>
              </a:rPr>
              <a:t> of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D</a:t>
            </a:r>
            <a:r>
              <a:rPr lang="en-US" altLang="zh-CN" sz="2000" dirty="0" smtClean="0">
                <a:solidFill>
                  <a:prstClr val="black"/>
                </a:solidFill>
              </a:rPr>
              <a:t>s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en-US" altLang="zh-CN" sz="2800" dirty="0">
                <a:sym typeface="Wingdings" panose="05000000000000000000" pitchFamily="2" charset="2"/>
              </a:rPr>
              <a:t> </a:t>
            </a:r>
            <a:r>
              <a:rPr lang="en-US" altLang="zh-CN" sz="2800" dirty="0"/>
              <a:t>SF: every method </a:t>
            </a:r>
            <a:r>
              <a:rPr lang="en-US" altLang="zh-CN" sz="2800" dirty="0" smtClean="0"/>
              <a:t>can </a:t>
            </a:r>
            <a:r>
              <a:rPr lang="en-US" altLang="zh-CN" sz="2800" dirty="0"/>
              <a:t>finish in any fair execution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dirty="0" smtClean="0">
                <a:sym typeface="Wingdings" panose="05000000000000000000" pitchFamily="2" charset="2"/>
              </a:rPr>
              <a:t> </a:t>
            </a:r>
            <a:r>
              <a:rPr lang="en-US" altLang="zh-CN" dirty="0" smtClean="0"/>
              <a:t>More examples: queue locks, lock-coupling lists</a:t>
            </a:r>
          </a:p>
          <a:p>
            <a:pPr marL="0" indent="0">
              <a:spcBef>
                <a:spcPts val="1200"/>
              </a:spcBef>
              <a:buNone/>
            </a:pPr>
            <a:endParaRPr lang="en-US" altLang="zh-CN" dirty="0"/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 </a:t>
            </a:r>
            <a:r>
              <a:rPr lang="en-US" altLang="zh-CN" dirty="0" smtClean="0">
                <a:solidFill>
                  <a:srgbClr val="FF0000"/>
                </a:solidFill>
              </a:rPr>
              <a:t>DF</a:t>
            </a:r>
            <a:r>
              <a:rPr lang="en-US" altLang="zh-CN" dirty="0" smtClean="0"/>
              <a:t>: blocking and </a:t>
            </a:r>
            <a:r>
              <a:rPr lang="en-US" altLang="zh-CN" dirty="0" smtClean="0">
                <a:solidFill>
                  <a:srgbClr val="FF0000"/>
                </a:solidFill>
              </a:rPr>
              <a:t>delay </a:t>
            </a:r>
            <a:r>
              <a:rPr lang="en-US" altLang="zh-CN" dirty="0" smtClean="0"/>
              <a:t>are intertwined</a:t>
            </a:r>
          </a:p>
        </p:txBody>
      </p:sp>
    </p:spTree>
    <p:extLst>
      <p:ext uri="{BB962C8B-B14F-4D97-AF65-F5344CB8AC3E}">
        <p14:creationId xmlns:p14="http://schemas.microsoft.com/office/powerpoint/2010/main" val="81698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98220"/>
            <a:ext cx="7886700" cy="1325563"/>
          </a:xfrm>
        </p:spPr>
        <p:txBody>
          <a:bodyPr/>
          <a:lstStyle/>
          <a:p>
            <a:r>
              <a:rPr lang="en-US" altLang="zh-CN" dirty="0" smtClean="0"/>
              <a:t>Challenge 2: Delay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702964"/>
            <a:ext cx="7886700" cy="4351338"/>
          </a:xfrm>
        </p:spPr>
        <p:txBody>
          <a:bodyPr/>
          <a:lstStyle/>
          <a:p>
            <a:pPr lvl="0">
              <a:spcBef>
                <a:spcPts val="1200"/>
              </a:spcBef>
            </a:pPr>
            <a:r>
              <a:rPr lang="en-US" altLang="zh-CN" sz="2400" dirty="0">
                <a:solidFill>
                  <a:prstClr val="black"/>
                </a:solidFill>
              </a:rPr>
              <a:t>Caused by </a:t>
            </a:r>
            <a:r>
              <a:rPr lang="en-US" altLang="zh-CN" sz="2400" dirty="0" smtClean="0">
                <a:solidFill>
                  <a:srgbClr val="0000FF"/>
                </a:solidFill>
              </a:rPr>
              <a:t>occurrence</a:t>
            </a:r>
            <a:r>
              <a:rPr lang="en-US" altLang="zh-CN" sz="2400" dirty="0" smtClean="0">
                <a:solidFill>
                  <a:prstClr val="black"/>
                </a:solidFill>
              </a:rPr>
              <a:t> </a:t>
            </a:r>
            <a:r>
              <a:rPr lang="en-US" altLang="zh-CN" sz="2400" dirty="0">
                <a:solidFill>
                  <a:prstClr val="black"/>
                </a:solidFill>
              </a:rPr>
              <a:t>of </a:t>
            </a:r>
            <a:r>
              <a:rPr lang="en-US" altLang="zh-CN" sz="2400" dirty="0" err="1">
                <a:solidFill>
                  <a:prstClr val="black"/>
                </a:solidFill>
              </a:rPr>
              <a:t>env’s</a:t>
            </a:r>
            <a:r>
              <a:rPr lang="en-US" altLang="zh-CN" sz="2400" dirty="0">
                <a:solidFill>
                  <a:prstClr val="black"/>
                </a:solidFill>
              </a:rPr>
              <a:t> certain actions </a:t>
            </a:r>
            <a:r>
              <a:rPr lang="en-US" altLang="zh-CN" sz="2400" dirty="0"/>
              <a:t>(e.g. object state updates via 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cas</a:t>
            </a:r>
            <a:r>
              <a:rPr lang="en-US" altLang="zh-CN" sz="2400" dirty="0" smtClean="0"/>
              <a:t>)</a:t>
            </a:r>
          </a:p>
          <a:p>
            <a:pPr marL="0" lvl="0" indent="0">
              <a:spcBef>
                <a:spcPts val="2400"/>
              </a:spcBef>
              <a:buNone/>
            </a:pPr>
            <a:endParaRPr lang="en-US" altLang="zh-CN" sz="2400" dirty="0">
              <a:solidFill>
                <a:prstClr val="black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0643" y="3166583"/>
            <a:ext cx="4526915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b="1" dirty="0" err="1" smtClean="0">
                <a:solidFill>
                  <a:prstClr val="black"/>
                </a:solidFill>
              </a:rPr>
              <a:t>incDF</a:t>
            </a:r>
            <a:r>
              <a:rPr lang="en-US" altLang="zh-CN" b="1" dirty="0" smtClean="0">
                <a:solidFill>
                  <a:prstClr val="black"/>
                </a:solidFill>
              </a:rPr>
              <a:t>() {</a:t>
            </a:r>
          </a:p>
          <a:p>
            <a:pPr>
              <a:spcBef>
                <a:spcPts val="600"/>
              </a:spcBef>
            </a:pPr>
            <a:r>
              <a:rPr lang="en-US" altLang="zh-CN" b="1" dirty="0" smtClean="0">
                <a:solidFill>
                  <a:prstClr val="black"/>
                </a:solidFill>
              </a:rPr>
              <a:t>    local</a:t>
            </a:r>
            <a:r>
              <a:rPr lang="en-US" altLang="zh-CN" dirty="0" smtClean="0">
                <a:solidFill>
                  <a:prstClr val="black"/>
                </a:solidFill>
              </a:rPr>
              <a:t> b, r;</a:t>
            </a:r>
          </a:p>
          <a:p>
            <a:pPr>
              <a:spcBef>
                <a:spcPts val="600"/>
              </a:spcBef>
            </a:pPr>
            <a:r>
              <a:rPr lang="en-US" altLang="zh-CN" dirty="0" smtClean="0">
                <a:solidFill>
                  <a:prstClr val="black"/>
                </a:solidFill>
              </a:rPr>
              <a:t>    b := false; </a:t>
            </a:r>
          </a:p>
          <a:p>
            <a:pPr>
              <a:spcBef>
                <a:spcPts val="600"/>
              </a:spcBef>
            </a:pPr>
            <a:r>
              <a:rPr lang="en-US" altLang="zh-CN" dirty="0">
                <a:solidFill>
                  <a:prstClr val="black"/>
                </a:solidFill>
              </a:rPr>
              <a:t> </a:t>
            </a:r>
            <a:r>
              <a:rPr lang="en-US" altLang="zh-CN" dirty="0" smtClean="0">
                <a:solidFill>
                  <a:prstClr val="black"/>
                </a:solidFill>
              </a:rPr>
              <a:t>   </a:t>
            </a:r>
            <a:r>
              <a:rPr lang="en-US" altLang="zh-CN" b="1" dirty="0" smtClean="0">
                <a:solidFill>
                  <a:prstClr val="black"/>
                </a:solidFill>
              </a:rPr>
              <a:t>while</a:t>
            </a:r>
            <a:r>
              <a:rPr lang="en-US" altLang="zh-CN" dirty="0" smtClean="0">
                <a:solidFill>
                  <a:prstClr val="black"/>
                </a:solidFill>
              </a:rPr>
              <a:t>( !b ) {</a:t>
            </a:r>
          </a:p>
          <a:p>
            <a:pPr>
              <a:spcBef>
                <a:spcPts val="600"/>
              </a:spcBef>
            </a:pPr>
            <a:r>
              <a:rPr lang="en-US" altLang="zh-CN" dirty="0">
                <a:solidFill>
                  <a:prstClr val="black"/>
                </a:solidFill>
              </a:rPr>
              <a:t> </a:t>
            </a:r>
            <a:r>
              <a:rPr lang="en-US" altLang="zh-CN" dirty="0" smtClean="0">
                <a:solidFill>
                  <a:prstClr val="black"/>
                </a:solidFill>
              </a:rPr>
              <a:t>       b :=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cas</a:t>
            </a:r>
            <a:r>
              <a:rPr lang="en-US" altLang="zh-CN" dirty="0" smtClean="0">
                <a:solidFill>
                  <a:prstClr val="black"/>
                </a:solidFill>
              </a:rPr>
              <a:t>(&amp;</a:t>
            </a:r>
            <a:r>
              <a:rPr lang="en-US" altLang="zh-CN" b="1" dirty="0" smtClean="0">
                <a:solidFill>
                  <a:srgbClr val="0000FF"/>
                </a:solidFill>
              </a:rPr>
              <a:t>L</a:t>
            </a:r>
            <a:r>
              <a:rPr lang="en-US" altLang="zh-CN" dirty="0" smtClean="0">
                <a:solidFill>
                  <a:prstClr val="black"/>
                </a:solidFill>
              </a:rPr>
              <a:t>, 0, T);</a:t>
            </a:r>
          </a:p>
          <a:p>
            <a:pPr>
              <a:spcBef>
                <a:spcPts val="600"/>
              </a:spcBef>
            </a:pPr>
            <a:r>
              <a:rPr lang="en-US" altLang="zh-CN" dirty="0">
                <a:solidFill>
                  <a:prstClr val="black"/>
                </a:solidFill>
              </a:rPr>
              <a:t> </a:t>
            </a:r>
            <a:r>
              <a:rPr lang="en-US" altLang="zh-CN" dirty="0" smtClean="0">
                <a:solidFill>
                  <a:prstClr val="black"/>
                </a:solidFill>
              </a:rPr>
              <a:t>   }</a:t>
            </a:r>
          </a:p>
          <a:p>
            <a:pPr>
              <a:spcBef>
                <a:spcPts val="600"/>
              </a:spcBef>
            </a:pPr>
            <a:r>
              <a:rPr lang="en-US" altLang="zh-CN" dirty="0">
                <a:solidFill>
                  <a:prstClr val="black"/>
                </a:solidFill>
              </a:rPr>
              <a:t> </a:t>
            </a:r>
            <a:r>
              <a:rPr lang="en-US" altLang="zh-CN" dirty="0" smtClean="0">
                <a:solidFill>
                  <a:prstClr val="black"/>
                </a:solidFill>
              </a:rPr>
              <a:t>   </a:t>
            </a:r>
            <a:r>
              <a:rPr lang="en-US" altLang="zh-CN" dirty="0" smtClean="0">
                <a:solidFill>
                  <a:schemeClr val="accent3"/>
                </a:solidFill>
              </a:rPr>
              <a:t>r := </a:t>
            </a:r>
            <a:r>
              <a:rPr lang="en-US" altLang="zh-CN" b="1" dirty="0" err="1" smtClean="0">
                <a:solidFill>
                  <a:schemeClr val="accent3"/>
                </a:solidFill>
              </a:rPr>
              <a:t>cnt</a:t>
            </a:r>
            <a:r>
              <a:rPr lang="en-US" altLang="zh-CN" dirty="0" smtClean="0">
                <a:solidFill>
                  <a:schemeClr val="accent3"/>
                </a:solidFill>
              </a:rPr>
              <a:t>;   </a:t>
            </a:r>
            <a:r>
              <a:rPr lang="en-US" altLang="zh-CN" b="1" dirty="0" err="1" smtClean="0">
                <a:solidFill>
                  <a:schemeClr val="accent3"/>
                </a:solidFill>
              </a:rPr>
              <a:t>cnt</a:t>
            </a:r>
            <a:r>
              <a:rPr lang="en-US" altLang="zh-CN" dirty="0" smtClean="0">
                <a:solidFill>
                  <a:schemeClr val="accent3"/>
                </a:solidFill>
              </a:rPr>
              <a:t> := r + 1;  // critical section  </a:t>
            </a:r>
          </a:p>
          <a:p>
            <a:pPr>
              <a:spcBef>
                <a:spcPts val="600"/>
              </a:spcBef>
            </a:pPr>
            <a:r>
              <a:rPr lang="en-US" altLang="zh-CN" dirty="0" smtClean="0">
                <a:solidFill>
                  <a:prstClr val="black"/>
                </a:solidFill>
              </a:rPr>
              <a:t>    </a:t>
            </a:r>
            <a:r>
              <a:rPr lang="en-US" altLang="zh-CN" b="1" dirty="0" smtClean="0">
                <a:solidFill>
                  <a:srgbClr val="0000FF"/>
                </a:solidFill>
              </a:rPr>
              <a:t>L</a:t>
            </a:r>
            <a:r>
              <a:rPr lang="en-US" altLang="zh-CN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prstClr val="black"/>
                </a:solidFill>
              </a:rPr>
              <a:t>:= 0;</a:t>
            </a:r>
          </a:p>
          <a:p>
            <a:pPr>
              <a:spcBef>
                <a:spcPts val="600"/>
              </a:spcBef>
            </a:pPr>
            <a:r>
              <a:rPr lang="en-US" altLang="zh-CN" b="1" dirty="0" smtClean="0">
                <a:solidFill>
                  <a:prstClr val="black"/>
                </a:solidFill>
              </a:rPr>
              <a:t>}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2260326" y="3663273"/>
            <a:ext cx="2127035" cy="528565"/>
          </a:xfrm>
          <a:prstGeom prst="wedgeRoundRectCallout">
            <a:avLst>
              <a:gd name="adj1" fmla="val -39967"/>
              <a:gd name="adj2" fmla="val 1342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prstClr val="white"/>
                </a:solidFill>
              </a:rPr>
              <a:t>current thread ID</a:t>
            </a:r>
            <a:endParaRPr lang="zh-CN" altLang="en-US" sz="2000" dirty="0">
              <a:solidFill>
                <a:prstClr val="white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0643" y="2622593"/>
            <a:ext cx="4021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</a:rPr>
              <a:t>Example: counter with </a:t>
            </a:r>
            <a:r>
              <a:rPr lang="en-US" altLang="zh-CN" sz="2400" dirty="0" err="1">
                <a:solidFill>
                  <a:prstClr val="black"/>
                </a:solidFill>
              </a:rPr>
              <a:t>cas</a:t>
            </a:r>
            <a:r>
              <a:rPr lang="en-US" altLang="zh-CN" sz="2400" dirty="0">
                <a:solidFill>
                  <a:prstClr val="black"/>
                </a:solidFill>
              </a:rPr>
              <a:t> lock</a:t>
            </a:r>
            <a:endParaRPr lang="zh-CN" altLang="en-US" dirty="0"/>
          </a:p>
        </p:txBody>
      </p:sp>
      <p:grpSp>
        <p:nvGrpSpPr>
          <p:cNvPr id="9" name="组合 8"/>
          <p:cNvGrpSpPr/>
          <p:nvPr/>
        </p:nvGrpSpPr>
        <p:grpSpPr>
          <a:xfrm>
            <a:off x="4727560" y="3119967"/>
            <a:ext cx="2478729" cy="707886"/>
            <a:chOff x="4623002" y="3556588"/>
            <a:chExt cx="2478729" cy="707886"/>
          </a:xfrm>
        </p:grpSpPr>
        <p:sp>
          <p:nvSpPr>
            <p:cNvPr id="10" name="文本框 9"/>
            <p:cNvSpPr txBox="1"/>
            <p:nvPr/>
          </p:nvSpPr>
          <p:spPr>
            <a:xfrm>
              <a:off x="4623002" y="3710476"/>
              <a:ext cx="9893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err="1" smtClean="0"/>
                <a:t>incDF</a:t>
              </a:r>
              <a:r>
                <a:rPr lang="en-US" altLang="zh-CN" sz="2000" dirty="0" smtClean="0"/>
                <a:t>();</a:t>
              </a:r>
              <a:endParaRPr lang="en-US" altLang="zh-CN" sz="2000" dirty="0"/>
            </a:p>
          </p:txBody>
        </p:sp>
        <p:grpSp>
          <p:nvGrpSpPr>
            <p:cNvPr id="12" name="组合 22"/>
            <p:cNvGrpSpPr/>
            <p:nvPr/>
          </p:nvGrpSpPr>
          <p:grpSpPr>
            <a:xfrm>
              <a:off x="5659479" y="3620071"/>
              <a:ext cx="45719" cy="613566"/>
              <a:chOff x="4191000" y="4221088"/>
              <a:chExt cx="76200" cy="1174955"/>
            </a:xfrm>
          </p:grpSpPr>
          <p:sp>
            <p:nvSpPr>
              <p:cNvPr id="14" name="Line 46"/>
              <p:cNvSpPr>
                <a:spLocks noChangeShapeType="1"/>
              </p:cNvSpPr>
              <p:nvPr/>
            </p:nvSpPr>
            <p:spPr bwMode="auto">
              <a:xfrm>
                <a:off x="4191000" y="4221088"/>
                <a:ext cx="0" cy="11749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/>
              </a:p>
            </p:txBody>
          </p:sp>
          <p:sp>
            <p:nvSpPr>
              <p:cNvPr id="15" name="Line 47"/>
              <p:cNvSpPr>
                <a:spLocks noChangeShapeType="1"/>
              </p:cNvSpPr>
              <p:nvPr/>
            </p:nvSpPr>
            <p:spPr bwMode="auto">
              <a:xfrm>
                <a:off x="4267200" y="4221088"/>
                <a:ext cx="0" cy="11749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/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5756491" y="3556588"/>
              <a:ext cx="134524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while(true)</a:t>
              </a:r>
            </a:p>
            <a:p>
              <a:r>
                <a:rPr lang="en-US" altLang="zh-CN" sz="2000" dirty="0"/>
                <a:t> </a:t>
              </a:r>
              <a:r>
                <a:rPr lang="en-US" altLang="zh-CN" sz="2000" dirty="0" smtClean="0"/>
                <a:t>   </a:t>
              </a:r>
              <a:r>
                <a:rPr lang="en-US" altLang="zh-CN" sz="2000" dirty="0" err="1" smtClean="0"/>
                <a:t>incDF</a:t>
              </a:r>
              <a:r>
                <a:rPr lang="en-US" altLang="zh-CN" sz="2000" dirty="0" smtClean="0"/>
                <a:t>();</a:t>
              </a:r>
              <a:endParaRPr lang="en-US" altLang="zh-CN" sz="2000" dirty="0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4727560" y="3917396"/>
            <a:ext cx="4226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altLang="zh-CN" sz="2000" dirty="0"/>
              <a:t>L</a:t>
            </a:r>
            <a:r>
              <a:rPr lang="en-US" altLang="zh-CN" sz="2000" dirty="0" smtClean="0"/>
              <a:t>eft </a:t>
            </a:r>
            <a:r>
              <a:rPr lang="en-US" altLang="zh-CN" sz="2000" dirty="0" err="1" smtClean="0"/>
              <a:t>incDF</a:t>
            </a:r>
            <a:r>
              <a:rPr lang="en-US" altLang="zh-CN" sz="2000" dirty="0" smtClean="0"/>
              <a:t> may </a:t>
            </a:r>
            <a:r>
              <a:rPr lang="en-US" altLang="zh-CN" sz="2000" dirty="0"/>
              <a:t>never </a:t>
            </a:r>
            <a:r>
              <a:rPr lang="en-US" altLang="zh-CN" sz="2000" dirty="0" smtClean="0"/>
              <a:t>terminate due to </a:t>
            </a:r>
            <a:r>
              <a:rPr lang="en-US" altLang="zh-CN" sz="2000" dirty="0" err="1" smtClean="0"/>
              <a:t>env’s</a:t>
            </a:r>
            <a:r>
              <a:rPr lang="en-US" altLang="zh-CN" sz="2000" dirty="0" smtClean="0"/>
              <a:t> infinite </a:t>
            </a:r>
            <a:r>
              <a:rPr lang="en-US" altLang="zh-CN" sz="2000" dirty="0" err="1" smtClean="0"/>
              <a:t>num</a:t>
            </a:r>
            <a:r>
              <a:rPr lang="en-US" altLang="zh-CN" sz="2000" dirty="0" smtClean="0"/>
              <a:t> of successful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cas</a:t>
            </a:r>
            <a:r>
              <a:rPr lang="en-US" altLang="zh-CN" sz="2000" dirty="0" smtClean="0"/>
              <a:t>es. 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843979" y="4898744"/>
            <a:ext cx="3379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altLang="zh-CN" sz="2400" b="1" dirty="0" smtClean="0">
                <a:solidFill>
                  <a:srgbClr val="FF0000"/>
                </a:solidFill>
              </a:rPr>
              <a:t>                Acceptable</a:t>
            </a:r>
            <a:r>
              <a:rPr lang="en-US" altLang="zh-CN" sz="2400" dirty="0" smtClean="0"/>
              <a:t>, </a:t>
            </a:r>
            <a:endParaRPr lang="en-US" altLang="zh-CN" sz="2400" dirty="0" smtClean="0"/>
          </a:p>
          <a:p>
            <a:pPr marL="0" lvl="2"/>
            <a:r>
              <a:rPr lang="en-US" altLang="zh-CN" sz="2400" dirty="0" smtClean="0"/>
              <a:t>since DF requires only whole-system progress.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845152" y="4891015"/>
            <a:ext cx="1181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altLang="zh-CN" sz="2400" b="1" dirty="0" smtClean="0">
                <a:solidFill>
                  <a:srgbClr val="FF0000"/>
                </a:solidFill>
              </a:rPr>
              <a:t>Delay!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308972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5" grpId="0"/>
      <p:bldP spid="16" grpId="0"/>
      <p:bldP spid="18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2"/>
          <p:cNvGrpSpPr/>
          <p:nvPr/>
        </p:nvGrpSpPr>
        <p:grpSpPr>
          <a:xfrm>
            <a:off x="7174317" y="2599681"/>
            <a:ext cx="72008" cy="1728192"/>
            <a:chOff x="4191000" y="4221088"/>
            <a:chExt cx="76200" cy="1722512"/>
          </a:xfrm>
        </p:grpSpPr>
        <p:sp>
          <p:nvSpPr>
            <p:cNvPr id="4" name="Line 46"/>
            <p:cNvSpPr>
              <a:spLocks noChangeShapeType="1"/>
            </p:cNvSpPr>
            <p:nvPr/>
          </p:nvSpPr>
          <p:spPr bwMode="auto">
            <a:xfrm>
              <a:off x="4191000" y="4221088"/>
              <a:ext cx="0" cy="1722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Line 47"/>
            <p:cNvSpPr>
              <a:spLocks noChangeShapeType="1"/>
            </p:cNvSpPr>
            <p:nvPr/>
          </p:nvSpPr>
          <p:spPr bwMode="auto">
            <a:xfrm>
              <a:off x="4267200" y="4221088"/>
              <a:ext cx="0" cy="1722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783872" y="2464807"/>
            <a:ext cx="1390445" cy="1800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400" dirty="0" smtClean="0">
                <a:solidFill>
                  <a:prstClr val="black"/>
                </a:solidFill>
              </a:rPr>
              <a:t>…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400" dirty="0" smtClean="0"/>
              <a:t>push(7);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400" dirty="0" smtClean="0"/>
              <a:t>x = pop();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400" dirty="0" smtClean="0">
                <a:solidFill>
                  <a:prstClr val="black"/>
                </a:solidFill>
              </a:rPr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36335" y="2737594"/>
            <a:ext cx="124136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400" dirty="0" smtClean="0">
                <a:solidFill>
                  <a:prstClr val="black"/>
                </a:solidFill>
              </a:rPr>
              <a:t>…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400" dirty="0" smtClean="0"/>
              <a:t>push(6);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400" dirty="0" smtClean="0">
                <a:solidFill>
                  <a:prstClr val="black"/>
                </a:solidFill>
              </a:rPr>
              <a:t>…</a:t>
            </a:r>
            <a:endParaRPr lang="he-IL" altLang="zh-CN" sz="2400" dirty="0" smtClean="0">
              <a:solidFill>
                <a:prstClr val="black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697670" y="2032759"/>
            <a:ext cx="2160240" cy="432048"/>
          </a:xfrm>
          <a:prstGeom prst="rect">
            <a:avLst/>
          </a:prstGeom>
        </p:spPr>
        <p:txBody>
          <a:bodyPr tIns="0" anchor="ctr" anchorCtr="0">
            <a:noAutofit/>
          </a:bodyPr>
          <a:lstStyle/>
          <a:p>
            <a:pPr marL="27432" algn="l" rtl="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800" i="1" dirty="0" smtClean="0">
                <a:solidFill>
                  <a:schemeClr val="accent2"/>
                </a:solidFill>
                <a:latin typeface="+mn-lt"/>
                <a:cs typeface="+mn-cs"/>
              </a:rPr>
              <a:t>Client code </a:t>
            </a:r>
            <a:r>
              <a:rPr lang="en-US" sz="2800" b="1" dirty="0" smtClean="0">
                <a:latin typeface="+mn-lt"/>
                <a:cs typeface="+mn-cs"/>
              </a:rPr>
              <a:t>C</a:t>
            </a:r>
            <a:endParaRPr lang="he-IL" sz="2800" b="1" dirty="0">
              <a:latin typeface="+mn-lt"/>
              <a:cs typeface="+mn-cs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462445" y="4562322"/>
            <a:ext cx="2685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i="1" dirty="0" err="1">
                <a:solidFill>
                  <a:srgbClr val="0000FF"/>
                </a:solidFill>
                <a:hlinkClick r:id="rId3"/>
              </a:rPr>
              <a:t>java</a:t>
            </a:r>
            <a:r>
              <a:rPr lang="en-US" altLang="zh-CN" sz="2400" b="1" dirty="0" err="1">
                <a:solidFill>
                  <a:srgbClr val="0000FF"/>
                </a:solidFill>
                <a:hlinkClick r:id="rId3"/>
              </a:rPr>
              <a:t>.</a:t>
            </a:r>
            <a:r>
              <a:rPr lang="en-US" altLang="zh-CN" sz="2400" b="1" i="1" dirty="0" err="1">
                <a:solidFill>
                  <a:srgbClr val="0000FF"/>
                </a:solidFill>
                <a:hlinkClick r:id="rId3"/>
              </a:rPr>
              <a:t>util</a:t>
            </a:r>
            <a:r>
              <a:rPr lang="en-US" altLang="zh-CN" sz="2400" b="1" dirty="0" err="1">
                <a:solidFill>
                  <a:srgbClr val="0000FF"/>
                </a:solidFill>
                <a:hlinkClick r:id="rId3"/>
              </a:rPr>
              <a:t>.</a:t>
            </a:r>
            <a:r>
              <a:rPr lang="en-US" altLang="zh-CN" sz="2400" b="1" i="1" dirty="0" err="1">
                <a:solidFill>
                  <a:srgbClr val="0000FF"/>
                </a:solidFill>
                <a:hlinkClick r:id="rId3"/>
              </a:rPr>
              <a:t>concurrent</a:t>
            </a:r>
            <a:endParaRPr lang="en-US" altLang="zh-CN" sz="2400" b="1" dirty="0">
              <a:solidFill>
                <a:srgbClr val="0000FF"/>
              </a:solidFill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956901" y="2248783"/>
            <a:ext cx="3564337" cy="1867848"/>
            <a:chOff x="5436097" y="2492896"/>
            <a:chExt cx="2638198" cy="1281605"/>
          </a:xfrm>
        </p:grpSpPr>
        <p:sp>
          <p:nvSpPr>
            <p:cNvPr id="35" name="TextBox 12"/>
            <p:cNvSpPr txBox="1"/>
            <p:nvPr/>
          </p:nvSpPr>
          <p:spPr>
            <a:xfrm>
              <a:off x="5436097" y="3140968"/>
              <a:ext cx="1565115" cy="633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tx2"/>
                  </a:solidFill>
                </a:rPr>
                <a:t>void push(</a:t>
              </a:r>
              <a:r>
                <a:rPr lang="en-US" altLang="zh-CN" dirty="0" err="1" smtClean="0">
                  <a:solidFill>
                    <a:schemeClr val="tx2"/>
                  </a:solidFill>
                </a:rPr>
                <a:t>int</a:t>
              </a:r>
              <a:r>
                <a:rPr lang="en-US" altLang="zh-CN" dirty="0" smtClean="0">
                  <a:solidFill>
                    <a:schemeClr val="tx2"/>
                  </a:solidFill>
                </a:rPr>
                <a:t> v) { </a:t>
              </a:r>
            </a:p>
            <a:p>
              <a:r>
                <a:rPr lang="en-US" altLang="zh-CN" dirty="0" smtClean="0">
                  <a:solidFill>
                    <a:schemeClr val="tx2"/>
                  </a:solidFill>
                </a:rPr>
                <a:t>     … </a:t>
              </a:r>
            </a:p>
            <a:p>
              <a:r>
                <a:rPr lang="en-US" altLang="zh-CN" dirty="0" smtClean="0">
                  <a:solidFill>
                    <a:schemeClr val="tx2"/>
                  </a:solidFill>
                </a:rPr>
                <a:t>}</a:t>
              </a:r>
            </a:p>
          </p:txBody>
        </p:sp>
        <p:grpSp>
          <p:nvGrpSpPr>
            <p:cNvPr id="36" name="组合 11"/>
            <p:cNvGrpSpPr/>
            <p:nvPr/>
          </p:nvGrpSpPr>
          <p:grpSpPr>
            <a:xfrm>
              <a:off x="5652120" y="2492896"/>
              <a:ext cx="2009680" cy="488654"/>
              <a:chOff x="134491" y="1624012"/>
              <a:chExt cx="4235997" cy="1108075"/>
            </a:xfrm>
          </p:grpSpPr>
          <p:sp>
            <p:nvSpPr>
              <p:cNvPr id="38" name="Rectangle 6"/>
              <p:cNvSpPr>
                <a:spLocks noChangeArrowheads="1"/>
              </p:cNvSpPr>
              <p:nvPr/>
            </p:nvSpPr>
            <p:spPr bwMode="auto">
              <a:xfrm>
                <a:off x="134491" y="1624012"/>
                <a:ext cx="5334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>
                  <a:latin typeface="Calibri" pitchFamily="34" charset="0"/>
                </a:endParaRPr>
              </a:p>
            </p:txBody>
          </p:sp>
          <p:sp>
            <p:nvSpPr>
              <p:cNvPr id="39" name="Rectangle 5"/>
              <p:cNvSpPr>
                <a:spLocks noChangeArrowheads="1"/>
              </p:cNvSpPr>
              <p:nvPr/>
            </p:nvSpPr>
            <p:spPr bwMode="auto">
              <a:xfrm>
                <a:off x="855614" y="2198687"/>
                <a:ext cx="5334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>
                  <a:latin typeface="Calibri" pitchFamily="34" charset="0"/>
                </a:endParaRPr>
              </a:p>
            </p:txBody>
          </p:sp>
          <p:sp>
            <p:nvSpPr>
              <p:cNvPr id="40" name="Rectangle 6"/>
              <p:cNvSpPr>
                <a:spLocks noChangeArrowheads="1"/>
              </p:cNvSpPr>
              <p:nvPr/>
            </p:nvSpPr>
            <p:spPr bwMode="auto">
              <a:xfrm>
                <a:off x="1389014" y="2198687"/>
                <a:ext cx="5334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>
                  <a:latin typeface="Calibri" pitchFamily="34" charset="0"/>
                </a:endParaRPr>
              </a:p>
            </p:txBody>
          </p:sp>
          <p:sp>
            <p:nvSpPr>
              <p:cNvPr id="41" name="Line 7"/>
              <p:cNvSpPr>
                <a:spLocks noChangeShapeType="1"/>
              </p:cNvSpPr>
              <p:nvPr/>
            </p:nvSpPr>
            <p:spPr bwMode="auto">
              <a:xfrm>
                <a:off x="1922414" y="2389187"/>
                <a:ext cx="381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Text Box 8"/>
              <p:cNvSpPr txBox="1">
                <a:spLocks noChangeArrowheads="1"/>
              </p:cNvSpPr>
              <p:nvPr/>
            </p:nvSpPr>
            <p:spPr bwMode="auto">
              <a:xfrm>
                <a:off x="2337497" y="2046288"/>
                <a:ext cx="504056" cy="628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1200" b="1" dirty="0">
                    <a:latin typeface="Calibri" pitchFamily="34" charset="0"/>
                  </a:rPr>
                  <a:t>…</a:t>
                </a:r>
              </a:p>
            </p:txBody>
          </p:sp>
          <p:sp>
            <p:nvSpPr>
              <p:cNvPr id="43" name="Rectangle 10"/>
              <p:cNvSpPr>
                <a:spLocks noChangeArrowheads="1"/>
              </p:cNvSpPr>
              <p:nvPr/>
            </p:nvSpPr>
            <p:spPr bwMode="auto">
              <a:xfrm>
                <a:off x="3303688" y="2198687"/>
                <a:ext cx="5334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>
                  <a:latin typeface="Calibri" pitchFamily="34" charset="0"/>
                </a:endParaRPr>
              </a:p>
            </p:txBody>
          </p:sp>
          <p:sp>
            <p:nvSpPr>
              <p:cNvPr id="44" name="Rectangle 11"/>
              <p:cNvSpPr>
                <a:spLocks noChangeArrowheads="1"/>
              </p:cNvSpPr>
              <p:nvPr/>
            </p:nvSpPr>
            <p:spPr bwMode="auto">
              <a:xfrm>
                <a:off x="3837088" y="2198687"/>
                <a:ext cx="5334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>
                  <a:latin typeface="Calibri" pitchFamily="34" charset="0"/>
                </a:endParaRPr>
              </a:p>
            </p:txBody>
          </p:sp>
          <p:sp>
            <p:nvSpPr>
              <p:cNvPr id="45" name="Line 12"/>
              <p:cNvSpPr>
                <a:spLocks noChangeShapeType="1"/>
              </p:cNvSpPr>
              <p:nvPr/>
            </p:nvSpPr>
            <p:spPr bwMode="auto">
              <a:xfrm>
                <a:off x="2841552" y="2389187"/>
                <a:ext cx="462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" name="Line 13"/>
              <p:cNvSpPr>
                <a:spLocks noChangeShapeType="1"/>
              </p:cNvSpPr>
              <p:nvPr/>
            </p:nvSpPr>
            <p:spPr bwMode="auto">
              <a:xfrm>
                <a:off x="4116488" y="2427287"/>
                <a:ext cx="0" cy="3048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" name="Line 14"/>
              <p:cNvSpPr>
                <a:spLocks noChangeShapeType="1"/>
              </p:cNvSpPr>
              <p:nvPr/>
            </p:nvSpPr>
            <p:spPr bwMode="auto">
              <a:xfrm>
                <a:off x="3913288" y="2732087"/>
                <a:ext cx="457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8" name="Group 21"/>
              <p:cNvGrpSpPr>
                <a:grpSpLocks/>
              </p:cNvGrpSpPr>
              <p:nvPr/>
            </p:nvGrpSpPr>
            <p:grpSpPr bwMode="auto">
              <a:xfrm>
                <a:off x="467866" y="2008187"/>
                <a:ext cx="342900" cy="381000"/>
                <a:chOff x="1200" y="1176"/>
                <a:chExt cx="432" cy="240"/>
              </a:xfrm>
            </p:grpSpPr>
            <p:sp>
              <p:nvSpPr>
                <p:cNvPr id="49" name="Line 22"/>
                <p:cNvSpPr>
                  <a:spLocks noChangeShapeType="1"/>
                </p:cNvSpPr>
                <p:nvPr/>
              </p:nvSpPr>
              <p:spPr bwMode="auto">
                <a:xfrm>
                  <a:off x="1200" y="1176"/>
                  <a:ext cx="0" cy="24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0" name="Line 23"/>
                <p:cNvSpPr>
                  <a:spLocks noChangeShapeType="1"/>
                </p:cNvSpPr>
                <p:nvPr/>
              </p:nvSpPr>
              <p:spPr bwMode="auto">
                <a:xfrm>
                  <a:off x="1200" y="1416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37" name="TextBox 14"/>
            <p:cNvSpPr txBox="1"/>
            <p:nvPr/>
          </p:nvSpPr>
          <p:spPr>
            <a:xfrm>
              <a:off x="7155679" y="3140968"/>
              <a:ext cx="918616" cy="633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Bef>
                  <a:spcPts val="600"/>
                </a:spcBef>
              </a:pPr>
              <a:r>
                <a:rPr lang="en-US" altLang="zh-CN" dirty="0" err="1" smtClean="0">
                  <a:solidFill>
                    <a:schemeClr val="tx2"/>
                  </a:solidFill>
                </a:rPr>
                <a:t>int</a:t>
              </a:r>
              <a:r>
                <a:rPr lang="en-US" altLang="zh-CN" dirty="0" smtClean="0">
                  <a:solidFill>
                    <a:schemeClr val="tx2"/>
                  </a:solidFill>
                </a:rPr>
                <a:t> pop() { </a:t>
              </a:r>
            </a:p>
            <a:p>
              <a:pPr lvl="0"/>
              <a:r>
                <a:rPr lang="en-US" altLang="zh-CN" dirty="0" smtClean="0">
                  <a:solidFill>
                    <a:schemeClr val="tx2"/>
                  </a:solidFill>
                </a:rPr>
                <a:t>     … </a:t>
              </a:r>
            </a:p>
            <a:p>
              <a:pPr lvl="0"/>
              <a:r>
                <a:rPr lang="en-US" altLang="zh-CN" dirty="0" smtClean="0">
                  <a:solidFill>
                    <a:schemeClr val="tx2"/>
                  </a:solidFill>
                </a:rPr>
                <a:t>}</a:t>
              </a:r>
              <a:endParaRPr lang="zh-CN" altLang="en-US" dirty="0" smtClean="0">
                <a:solidFill>
                  <a:schemeClr val="tx2"/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Concurrent Object </a:t>
            </a:r>
            <a:r>
              <a:rPr lang="en-US" altLang="zh-CN" b="1" dirty="0" smtClean="0"/>
              <a:t>O</a:t>
            </a:r>
            <a:endParaRPr lang="zh-CN" altLang="en-US" b="1" dirty="0"/>
          </a:p>
        </p:txBody>
      </p:sp>
      <p:sp>
        <p:nvSpPr>
          <p:cNvPr id="9" name="矩形 8"/>
          <p:cNvSpPr/>
          <p:nvPr/>
        </p:nvSpPr>
        <p:spPr>
          <a:xfrm>
            <a:off x="855785" y="2133600"/>
            <a:ext cx="3798277" cy="2098431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Subtitle 2"/>
          <p:cNvSpPr txBox="1">
            <a:spLocks/>
          </p:cNvSpPr>
          <p:nvPr/>
        </p:nvSpPr>
        <p:spPr>
          <a:xfrm>
            <a:off x="5256469" y="4807963"/>
            <a:ext cx="3321231" cy="432048"/>
          </a:xfrm>
          <a:prstGeom prst="rect">
            <a:avLst/>
          </a:prstGeom>
        </p:spPr>
        <p:txBody>
          <a:bodyPr tIns="0" anchor="ctr" anchorCtr="0">
            <a:noAutofit/>
          </a:bodyPr>
          <a:lstStyle/>
          <a:p>
            <a:pPr marL="27432" algn="l" rtl="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800" i="1" dirty="0" smtClean="0">
                <a:solidFill>
                  <a:schemeClr val="accent2"/>
                </a:solidFill>
                <a:latin typeface="+mn-lt"/>
                <a:cs typeface="+mn-cs"/>
              </a:rPr>
              <a:t>Whole program </a:t>
            </a:r>
            <a:r>
              <a:rPr lang="en-US" sz="2800" b="1" dirty="0" smtClean="0">
                <a:latin typeface="+mn-lt"/>
                <a:cs typeface="+mn-cs"/>
              </a:rPr>
              <a:t>C[O]</a:t>
            </a:r>
            <a:endParaRPr lang="he-IL" sz="2800" b="1" dirty="0">
              <a:latin typeface="+mn-lt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03331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4108" y="246266"/>
            <a:ext cx="8095785" cy="1249407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</a:rPr>
              <a:t>D</a:t>
            </a:r>
            <a:r>
              <a:rPr lang="en-US" altLang="zh-CN" sz="3600" dirty="0" smtClean="0">
                <a:solidFill>
                  <a:srgbClr val="FF0000"/>
                </a:solidFill>
              </a:rPr>
              <a:t> &amp; </a:t>
            </a:r>
            <a:r>
              <a:rPr lang="en-US" altLang="zh-CN" sz="3600" dirty="0" err="1" smtClean="0">
                <a:solidFill>
                  <a:srgbClr val="FF0000"/>
                </a:solidFill>
              </a:rPr>
              <a:t>DProgress</a:t>
            </a:r>
            <a:r>
              <a:rPr lang="en-US" altLang="zh-CN" sz="3600" dirty="0" smtClean="0"/>
              <a:t> idea for</a:t>
            </a:r>
            <a:r>
              <a:rPr lang="en-US" altLang="zh-CN" sz="3600" dirty="0" smtClean="0">
                <a:solidFill>
                  <a:srgbClr val="0000FF"/>
                </a:solidFill>
              </a:rPr>
              <a:t> </a:t>
            </a:r>
            <a:r>
              <a:rPr lang="en-US" altLang="zh-CN" sz="3600" dirty="0"/>
              <a:t>b</a:t>
            </a:r>
            <a:r>
              <a:rPr lang="en-US" altLang="zh-CN" sz="3600" dirty="0" smtClean="0"/>
              <a:t>locking does </a:t>
            </a:r>
            <a:r>
              <a:rPr lang="en-US" altLang="zh-CN" sz="3600" dirty="0" smtClean="0">
                <a:solidFill>
                  <a:srgbClr val="FF0000"/>
                </a:solidFill>
              </a:rPr>
              <a:t>not </a:t>
            </a:r>
            <a:r>
              <a:rPr lang="en-US" altLang="zh-CN" sz="3600" dirty="0" smtClean="0"/>
              <a:t>allow </a:t>
            </a:r>
            <a:r>
              <a:rPr lang="en-US" altLang="zh-CN" sz="3600" dirty="0" smtClean="0">
                <a:solidFill>
                  <a:srgbClr val="FF0000"/>
                </a:solidFill>
              </a:rPr>
              <a:t>delay </a:t>
            </a:r>
            <a:r>
              <a:rPr lang="en-US" altLang="zh-CN" sz="3600" dirty="0" smtClean="0"/>
              <a:t>in </a:t>
            </a:r>
            <a:r>
              <a:rPr lang="en-US" altLang="zh-CN" sz="3600" dirty="0" smtClean="0"/>
              <a:t>the DF counter</a:t>
            </a:r>
            <a:endParaRPr lang="zh-CN" altLang="en-US" sz="3600" dirty="0"/>
          </a:p>
        </p:txBody>
      </p:sp>
      <p:sp>
        <p:nvSpPr>
          <p:cNvPr id="19" name="TextBox 28"/>
          <p:cNvSpPr txBox="1"/>
          <p:nvPr/>
        </p:nvSpPr>
        <p:spPr>
          <a:xfrm>
            <a:off x="6003820" y="2143873"/>
            <a:ext cx="160787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T will get lock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20" name="TextBox 28"/>
          <p:cNvSpPr txBox="1"/>
          <p:nvPr/>
        </p:nvSpPr>
        <p:spPr>
          <a:xfrm>
            <a:off x="1539768" y="2143873"/>
            <a:ext cx="183075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T1 releases lock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22" name="TextBox 28"/>
          <p:cNvSpPr txBox="1"/>
          <p:nvPr/>
        </p:nvSpPr>
        <p:spPr>
          <a:xfrm>
            <a:off x="1455193" y="3199549"/>
            <a:ext cx="197041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T1 is holding lock</a:t>
            </a:r>
            <a:endParaRPr lang="en-US" sz="2000" dirty="0">
              <a:solidFill>
                <a:prstClr val="black"/>
              </a:solidFill>
            </a:endParaRPr>
          </a:p>
        </p:txBody>
      </p:sp>
      <p:cxnSp>
        <p:nvCxnSpPr>
          <p:cNvPr id="27" name="肘形连接符 26"/>
          <p:cNvCxnSpPr/>
          <p:nvPr/>
        </p:nvCxnSpPr>
        <p:spPr>
          <a:xfrm rot="5400000" flipH="1" flipV="1">
            <a:off x="2115576" y="2719836"/>
            <a:ext cx="691625" cy="275465"/>
          </a:xfrm>
          <a:prstGeom prst="bentConnector3">
            <a:avLst>
              <a:gd name="adj1" fmla="val 38135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2643175" y="262012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D</a:t>
            </a:r>
            <a:endParaRPr lang="zh-CN" altLang="en-US" sz="2800" baseline="-25000" dirty="0">
              <a:solidFill>
                <a:srgbClr val="FF0000"/>
              </a:solidFill>
            </a:endParaRPr>
          </a:p>
        </p:txBody>
      </p:sp>
      <p:sp>
        <p:nvSpPr>
          <p:cNvPr id="33" name="TextBox 28"/>
          <p:cNvSpPr txBox="1"/>
          <p:nvPr/>
        </p:nvSpPr>
        <p:spPr>
          <a:xfrm>
            <a:off x="4215131" y="3222059"/>
            <a:ext cx="142782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T2 gets lock</a:t>
            </a:r>
            <a:endParaRPr lang="en-US" sz="2000" dirty="0">
              <a:solidFill>
                <a:prstClr val="black"/>
              </a:solidFill>
            </a:endParaRPr>
          </a:p>
        </p:txBody>
      </p:sp>
      <p:cxnSp>
        <p:nvCxnSpPr>
          <p:cNvPr id="6" name="肘形连接符 5"/>
          <p:cNvCxnSpPr>
            <a:stCxn id="20" idx="3"/>
            <a:endCxn id="33" idx="1"/>
          </p:cNvCxnSpPr>
          <p:nvPr/>
        </p:nvCxnSpPr>
        <p:spPr>
          <a:xfrm>
            <a:off x="3370526" y="2343928"/>
            <a:ext cx="844605" cy="1078186"/>
          </a:xfrm>
          <a:prstGeom prst="bentConnector3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7643877" y="2073454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?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849095" y="1573732"/>
            <a:ext cx="1917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T is blocked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312984" y="1981389"/>
            <a:ext cx="2286001" cy="178745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3807369" y="2585522"/>
            <a:ext cx="2583977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altLang="zh-CN" sz="3200" b="1" dirty="0" smtClean="0">
                <a:solidFill>
                  <a:srgbClr val="FF0000"/>
                </a:solidFill>
              </a:rPr>
              <a:t>Q</a:t>
            </a:r>
            <a:r>
              <a:rPr lang="en-US" altLang="zh-CN" sz="32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ueue jumps!</a:t>
            </a:r>
            <a:endParaRPr lang="en-US" altLang="zh-CN" sz="3200" b="1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932518" y="4211169"/>
            <a:ext cx="719672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dirty="0" err="1">
                <a:solidFill>
                  <a:srgbClr val="FF0000"/>
                </a:solidFill>
              </a:rPr>
              <a:t>DProgress</a:t>
            </a:r>
            <a:r>
              <a:rPr lang="en-US" altLang="zh-CN" sz="2400" dirty="0"/>
              <a:t>: </a:t>
            </a:r>
            <a:r>
              <a:rPr lang="en-US" altLang="zh-CN" sz="2400" dirty="0" smtClean="0"/>
              <a:t>T will be </a:t>
            </a:r>
            <a:r>
              <a:rPr lang="en-US" altLang="zh-CN" sz="2400" dirty="0" smtClean="0">
                <a:solidFill>
                  <a:srgbClr val="0000FF"/>
                </a:solidFill>
              </a:rPr>
              <a:t>unblocked</a:t>
            </a:r>
            <a:r>
              <a:rPr lang="en-US" altLang="zh-CN" sz="2400" dirty="0" smtClean="0"/>
              <a:t> after </a:t>
            </a:r>
            <a:r>
              <a:rPr lang="en-US" altLang="zh-CN" sz="2400" dirty="0" err="1" smtClean="0"/>
              <a:t>env</a:t>
            </a:r>
            <a:r>
              <a:rPr lang="en-US" altLang="zh-CN" sz="2400" dirty="0" smtClean="0"/>
              <a:t> finishes </a:t>
            </a:r>
            <a:r>
              <a:rPr lang="en-US" altLang="zh-CN" sz="2400" dirty="0"/>
              <a:t>a finite queue of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r>
              <a:rPr lang="en-US" altLang="zh-CN" sz="2400" dirty="0" smtClean="0"/>
              <a:t>s, where queue </a:t>
            </a:r>
            <a:r>
              <a:rPr lang="en-US" altLang="zh-CN" sz="2400" dirty="0"/>
              <a:t>length is a </a:t>
            </a:r>
            <a:r>
              <a:rPr lang="en-US" altLang="zh-CN" sz="2400" dirty="0">
                <a:solidFill>
                  <a:srgbClr val="0000FF"/>
                </a:solidFill>
              </a:rPr>
              <a:t>decreasing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metric</a:t>
            </a:r>
            <a:endParaRPr lang="en-US" altLang="zh-CN" sz="2400" dirty="0">
              <a:sym typeface="Symbol" panose="05050102010706020507" pitchFamily="18" charset="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003820" y="4382429"/>
            <a:ext cx="753171" cy="935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altLang="zh-CN" sz="6000" b="1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</a:t>
            </a:r>
            <a:endParaRPr lang="en-US" altLang="zh-CN" sz="6000" b="1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932518" y="5150460"/>
            <a:ext cx="66554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altLang="zh-CN" sz="2400" dirty="0" smtClean="0">
                <a:sym typeface="Symbol" panose="05050102010706020507" pitchFamily="18" charset="2"/>
              </a:rPr>
              <a:t>Queue jumps </a:t>
            </a:r>
            <a:r>
              <a:rPr lang="en-US" altLang="zh-CN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delay</a:t>
            </a:r>
            <a:r>
              <a:rPr lang="en-US" altLang="zh-CN" sz="2400" dirty="0" smtClean="0">
                <a:sym typeface="Symbol" panose="05050102010706020507" pitchFamily="18" charset="2"/>
              </a:rPr>
              <a:t> the progress of the unblocked T.</a:t>
            </a:r>
            <a:endParaRPr lang="en-US" altLang="zh-CN" sz="2400" dirty="0">
              <a:sym typeface="Symbol" panose="05050102010706020507" pitchFamily="18" charset="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932518" y="5757354"/>
            <a:ext cx="7091044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altLang="zh-CN" sz="2400" dirty="0" smtClean="0">
                <a:solidFill>
                  <a:srgbClr val="FF0000"/>
                </a:solidFill>
              </a:rPr>
              <a:t>Allowed</a:t>
            </a:r>
            <a:r>
              <a:rPr lang="en-US" altLang="zh-CN" sz="2400" dirty="0" smtClean="0"/>
              <a:t>, since DF requires only whole-system progress.</a:t>
            </a:r>
            <a:endParaRPr lang="en-US" altLang="zh-CN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6805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9" grpId="0"/>
      <p:bldP spid="33" grpId="0" animBg="1"/>
      <p:bldP spid="38" grpId="0"/>
      <p:bldP spid="16" grpId="0"/>
      <p:bldP spid="18" grpId="0" animBg="1"/>
      <p:bldP spid="31" grpId="0"/>
      <p:bldP spid="34" grpId="0"/>
      <p:bldP spid="24" grpId="0"/>
      <p:bldP spid="32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4108" y="246266"/>
            <a:ext cx="8095785" cy="1249407"/>
          </a:xfrm>
        </p:spPr>
        <p:txBody>
          <a:bodyPr>
            <a:noAutofit/>
          </a:bodyPr>
          <a:lstStyle/>
          <a:p>
            <a:r>
              <a:rPr lang="en-US" altLang="zh-CN" sz="3600" dirty="0" smtClean="0"/>
              <a:t>Relax </a:t>
            </a:r>
            <a:r>
              <a:rPr lang="en-US" altLang="zh-CN" sz="3600" dirty="0" err="1"/>
              <a:t>DProgress</a:t>
            </a:r>
            <a:r>
              <a:rPr lang="en-US" altLang="zh-CN" sz="3600" dirty="0"/>
              <a:t> to allow queue jumps</a:t>
            </a:r>
            <a:endParaRPr lang="zh-CN" altLang="en-US" sz="3600" dirty="0"/>
          </a:p>
        </p:txBody>
      </p:sp>
      <p:sp>
        <p:nvSpPr>
          <p:cNvPr id="34" name="文本框 33"/>
          <p:cNvSpPr txBox="1"/>
          <p:nvPr/>
        </p:nvSpPr>
        <p:spPr>
          <a:xfrm>
            <a:off x="932518" y="3898935"/>
            <a:ext cx="759816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dirty="0" err="1">
                <a:solidFill>
                  <a:srgbClr val="FF0000"/>
                </a:solidFill>
              </a:rPr>
              <a:t>DProgress</a:t>
            </a:r>
            <a:r>
              <a:rPr lang="en-US" altLang="zh-CN" sz="2400" dirty="0"/>
              <a:t>: </a:t>
            </a: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T will be unblocked after </a:t>
            </a:r>
            <a:r>
              <a:rPr lang="en-US" altLang="zh-CN" sz="2400" dirty="0" err="1" smtClean="0"/>
              <a:t>env</a:t>
            </a:r>
            <a:r>
              <a:rPr lang="en-US" altLang="zh-CN" sz="2400" dirty="0" smtClean="0"/>
              <a:t> finishes </a:t>
            </a:r>
            <a:r>
              <a:rPr lang="en-US" altLang="zh-CN" sz="2400" dirty="0"/>
              <a:t>a finite queue of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r>
              <a:rPr lang="en-US" altLang="zh-CN" sz="2400" dirty="0" smtClean="0"/>
              <a:t>s, where </a:t>
            </a:r>
            <a:r>
              <a:rPr lang="en-US" altLang="zh-CN" sz="2400" dirty="0" smtClean="0">
                <a:solidFill>
                  <a:srgbClr val="FF0000"/>
                </a:solidFill>
              </a:rPr>
              <a:t>queue </a:t>
            </a:r>
            <a:r>
              <a:rPr lang="en-US" altLang="zh-CN" sz="2400" dirty="0">
                <a:solidFill>
                  <a:srgbClr val="FF0000"/>
                </a:solidFill>
              </a:rPr>
              <a:t>length </a:t>
            </a:r>
            <a:r>
              <a:rPr lang="en-US" altLang="zh-CN" sz="2400" dirty="0" smtClean="0"/>
              <a:t>can be </a:t>
            </a:r>
            <a:r>
              <a:rPr lang="en-US" altLang="zh-CN" sz="2400" dirty="0" smtClean="0">
                <a:solidFill>
                  <a:srgbClr val="FF0000"/>
                </a:solidFill>
              </a:rPr>
              <a:t>increased </a:t>
            </a:r>
            <a:r>
              <a:rPr lang="en-US" altLang="zh-CN" sz="2400" dirty="0" smtClean="0"/>
              <a:t>when</a:t>
            </a:r>
            <a:r>
              <a:rPr lang="en-US" altLang="zh-CN" sz="2400" dirty="0" smtClean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>
                <a:solidFill>
                  <a:srgbClr val="0000FF"/>
                </a:solidFill>
              </a:rPr>
              <a:t>delayed</a:t>
            </a:r>
            <a:r>
              <a:rPr lang="en-US" altLang="zh-CN" sz="2400" dirty="0" smtClean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/>
              <a:t>by </a:t>
            </a:r>
            <a:r>
              <a:rPr lang="en-US" altLang="zh-CN" sz="2400" dirty="0" err="1" smtClean="0"/>
              <a:t>env</a:t>
            </a:r>
            <a:r>
              <a:rPr lang="en-US" altLang="zh-CN" sz="2400" dirty="0" smtClean="0"/>
              <a:t>.</a:t>
            </a:r>
            <a:endParaRPr lang="en-US" altLang="zh-CN" sz="2400" dirty="0">
              <a:sym typeface="Symbol" panose="05050102010706020507" pitchFamily="18" charset="2"/>
            </a:endParaRPr>
          </a:p>
        </p:txBody>
      </p:sp>
      <p:sp>
        <p:nvSpPr>
          <p:cNvPr id="21" name="TextBox 28"/>
          <p:cNvSpPr txBox="1"/>
          <p:nvPr/>
        </p:nvSpPr>
        <p:spPr>
          <a:xfrm>
            <a:off x="6003820" y="1891951"/>
            <a:ext cx="160787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T will get lock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23" name="TextBox 28"/>
          <p:cNvSpPr txBox="1"/>
          <p:nvPr/>
        </p:nvSpPr>
        <p:spPr>
          <a:xfrm>
            <a:off x="1539768" y="1891951"/>
            <a:ext cx="183075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T1 releases lock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25" name="TextBox 28"/>
          <p:cNvSpPr txBox="1"/>
          <p:nvPr/>
        </p:nvSpPr>
        <p:spPr>
          <a:xfrm>
            <a:off x="1455193" y="2947627"/>
            <a:ext cx="197041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T1 is holding lock</a:t>
            </a:r>
            <a:endParaRPr lang="en-US" sz="2000" dirty="0">
              <a:solidFill>
                <a:prstClr val="black"/>
              </a:solidFill>
            </a:endParaRPr>
          </a:p>
        </p:txBody>
      </p:sp>
      <p:cxnSp>
        <p:nvCxnSpPr>
          <p:cNvPr id="26" name="肘形连接符 25"/>
          <p:cNvCxnSpPr/>
          <p:nvPr/>
        </p:nvCxnSpPr>
        <p:spPr>
          <a:xfrm rot="5400000" flipH="1" flipV="1">
            <a:off x="2115576" y="2467914"/>
            <a:ext cx="691625" cy="275465"/>
          </a:xfrm>
          <a:prstGeom prst="bentConnector3">
            <a:avLst>
              <a:gd name="adj1" fmla="val 38135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8"/>
          <p:cNvSpPr txBox="1"/>
          <p:nvPr/>
        </p:nvSpPr>
        <p:spPr>
          <a:xfrm>
            <a:off x="4215131" y="2970137"/>
            <a:ext cx="142782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T2 gets lock</a:t>
            </a:r>
            <a:endParaRPr lang="en-US" sz="2000" dirty="0">
              <a:solidFill>
                <a:prstClr val="black"/>
              </a:solidFill>
            </a:endParaRPr>
          </a:p>
        </p:txBody>
      </p:sp>
      <p:cxnSp>
        <p:nvCxnSpPr>
          <p:cNvPr id="30" name="肘形连接符 29"/>
          <p:cNvCxnSpPr>
            <a:stCxn id="23" idx="3"/>
            <a:endCxn id="28" idx="1"/>
          </p:cNvCxnSpPr>
          <p:nvPr/>
        </p:nvCxnSpPr>
        <p:spPr>
          <a:xfrm>
            <a:off x="3370526" y="2092006"/>
            <a:ext cx="844605" cy="1078186"/>
          </a:xfrm>
          <a:prstGeom prst="bentConnector3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7643877" y="1821532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?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2643175" y="2368198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D</a:t>
            </a:r>
            <a:endParaRPr lang="zh-CN" altLang="en-US" sz="2800" baseline="-25000" dirty="0">
              <a:solidFill>
                <a:srgbClr val="FF0000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3790983" y="2417292"/>
            <a:ext cx="1954509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altLang="zh-CN" sz="2400" dirty="0" smtClean="0">
                <a:solidFill>
                  <a:srgbClr val="FF0000"/>
                </a:solidFill>
              </a:rPr>
              <a:t>Q</a:t>
            </a:r>
            <a:r>
              <a:rPr lang="en-US" altLang="zh-CN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ueue jumps!</a:t>
            </a:r>
            <a:endParaRPr lang="en-US" altLang="zh-CN" sz="2400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312984" y="1729467"/>
            <a:ext cx="2286001" cy="178745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932518" y="5245286"/>
            <a:ext cx="735425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altLang="zh-CN" sz="2800" b="1" dirty="0" smtClean="0"/>
              <a:t>Problem: How to prevent infinite delays without whole-system progress?</a:t>
            </a:r>
            <a:endParaRPr lang="en-US" altLang="zh-CN" sz="2800" b="1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0400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Tokens </a:t>
            </a:r>
            <a:r>
              <a:rPr lang="en-US" altLang="zh-CN" sz="3600" dirty="0">
                <a:solidFill>
                  <a:prstClr val="black"/>
                </a:solidFill>
              </a:rPr>
              <a:t>ensure no infinite delays before whole-system progress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995121"/>
            <a:ext cx="7886700" cy="435133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dirty="0" smtClean="0"/>
              <a:t>Our idea: assign tokens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/>
              <a:t>Consume a token for a delaying action</a:t>
            </a:r>
          </a:p>
          <a:p>
            <a:pPr lvl="2">
              <a:spcBef>
                <a:spcPts val="1200"/>
              </a:spcBef>
            </a:pPr>
            <a:endParaRPr lang="en-US" altLang="zh-CN" dirty="0" smtClean="0"/>
          </a:p>
          <a:p>
            <a:pPr>
              <a:spcBef>
                <a:spcPts val="1200"/>
              </a:spcBef>
            </a:pPr>
            <a:r>
              <a:rPr lang="en-US" altLang="zh-CN" dirty="0" smtClean="0"/>
              <a:t>Similar ideas have been used to verify LF (i.e. whole-system progress under any scheduling)</a:t>
            </a:r>
          </a:p>
          <a:p>
            <a:pPr lvl="1">
              <a:spcBef>
                <a:spcPts val="1200"/>
              </a:spcBef>
            </a:pP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67877" y="4338058"/>
            <a:ext cx="3647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  <a:sym typeface="Wingdings" panose="05000000000000000000" pitchFamily="2" charset="2"/>
              </a:rPr>
              <a:t>[Hoffmann et al LICS’13, Liang et al CSL-LICS’14]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5642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Tokens </a:t>
            </a:r>
            <a:r>
              <a:rPr lang="en-US" altLang="zh-CN" sz="3600" dirty="0" smtClean="0"/>
              <a:t>ensure no infinite delays before whole-system progress</a:t>
            </a:r>
            <a:endParaRPr lang="zh-CN" altLang="en-US" sz="3600" dirty="0"/>
          </a:p>
        </p:txBody>
      </p:sp>
      <p:sp>
        <p:nvSpPr>
          <p:cNvPr id="3" name="文本框 2"/>
          <p:cNvSpPr txBox="1"/>
          <p:nvPr/>
        </p:nvSpPr>
        <p:spPr>
          <a:xfrm>
            <a:off x="842254" y="1842576"/>
            <a:ext cx="503100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b="1" dirty="0" err="1" smtClean="0">
                <a:solidFill>
                  <a:prstClr val="black"/>
                </a:solidFill>
              </a:rPr>
              <a:t>inc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() {</a:t>
            </a:r>
            <a:endParaRPr lang="en-US" altLang="zh-CN" sz="2400" b="1" dirty="0" smtClean="0">
              <a:solidFill>
                <a:prstClr val="black"/>
              </a:solidFill>
            </a:endParaRPr>
          </a:p>
          <a:p>
            <a:pPr lvl="0">
              <a:spcBef>
                <a:spcPts val="600"/>
              </a:spcBef>
            </a:pPr>
            <a:r>
              <a:rPr lang="en-US" altLang="zh-CN" sz="2400" dirty="0" smtClean="0">
                <a:solidFill>
                  <a:srgbClr val="0000FF"/>
                </a:solidFill>
              </a:rPr>
              <a:t>   </a:t>
            </a:r>
            <a:r>
              <a:rPr lang="en-US" altLang="zh-CN" sz="2400" dirty="0" smtClean="0">
                <a:solidFill>
                  <a:srgbClr val="00B050"/>
                </a:solidFill>
              </a:rPr>
              <a:t>{ p </a:t>
            </a:r>
            <a:r>
              <a:rPr lang="en-US" altLang="zh-CN" sz="2400" dirty="0" smtClean="0">
                <a:solidFill>
                  <a:srgbClr val="00B050"/>
                </a:solidFill>
                <a:sym typeface="Symbol" panose="05050102010706020507" pitchFamily="18" charset="2"/>
              </a:rPr>
              <a:t> * 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</a:t>
            </a:r>
            <a:r>
              <a:rPr lang="en-US" altLang="zh-CN" sz="24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olidFill>
                  <a:srgbClr val="00B050"/>
                </a:solidFill>
                <a:sym typeface="Symbol" panose="05050102010706020507" pitchFamily="18" charset="2"/>
              </a:rPr>
              <a:t>}</a:t>
            </a:r>
          </a:p>
          <a:p>
            <a:pPr>
              <a:spcBef>
                <a:spcPts val="600"/>
              </a:spcBef>
            </a:pPr>
            <a:r>
              <a:rPr lang="en-US" altLang="zh-CN" sz="2000" b="1" dirty="0" smtClean="0">
                <a:solidFill>
                  <a:prstClr val="black"/>
                </a:solidFill>
              </a:rPr>
              <a:t>    local</a:t>
            </a:r>
            <a:r>
              <a:rPr lang="en-US" altLang="zh-CN" sz="2000" dirty="0" smtClean="0">
                <a:solidFill>
                  <a:prstClr val="black"/>
                </a:solidFill>
              </a:rPr>
              <a:t> b, r;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solidFill>
                  <a:prstClr val="black"/>
                </a:solidFill>
              </a:rPr>
              <a:t>    b := false; </a:t>
            </a:r>
          </a:p>
          <a:p>
            <a:pPr>
              <a:spcBef>
                <a:spcPts val="600"/>
              </a:spcBef>
            </a:pPr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   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while</a:t>
            </a:r>
            <a:r>
              <a:rPr lang="en-US" altLang="zh-CN" sz="2000" dirty="0" smtClean="0">
                <a:solidFill>
                  <a:prstClr val="black"/>
                </a:solidFill>
              </a:rPr>
              <a:t>( !b ) {</a:t>
            </a:r>
          </a:p>
          <a:p>
            <a:pPr>
              <a:spcBef>
                <a:spcPts val="600"/>
              </a:spcBef>
            </a:pPr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       b := </a:t>
            </a:r>
            <a:r>
              <a:rPr lang="en-US" altLang="zh-CN" sz="2000" b="1" dirty="0" err="1" smtClean="0">
                <a:solidFill>
                  <a:srgbClr val="FF0000"/>
                </a:solidFill>
              </a:rPr>
              <a:t>cas</a:t>
            </a:r>
            <a:r>
              <a:rPr lang="en-US" altLang="zh-CN" sz="2000" dirty="0" smtClean="0">
                <a:solidFill>
                  <a:prstClr val="black"/>
                </a:solidFill>
              </a:rPr>
              <a:t>(&amp;</a:t>
            </a:r>
            <a:r>
              <a:rPr lang="en-US" altLang="zh-CN" sz="2000" b="1" dirty="0" smtClean="0"/>
              <a:t>L</a:t>
            </a:r>
            <a:r>
              <a:rPr lang="en-US" altLang="zh-CN" sz="2000" dirty="0" smtClean="0">
                <a:solidFill>
                  <a:prstClr val="black"/>
                </a:solidFill>
              </a:rPr>
              <a:t>, 0, T);</a:t>
            </a:r>
          </a:p>
          <a:p>
            <a:pPr>
              <a:spcBef>
                <a:spcPts val="600"/>
              </a:spcBef>
            </a:pPr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   }</a:t>
            </a:r>
          </a:p>
          <a:p>
            <a:pPr>
              <a:spcBef>
                <a:spcPts val="600"/>
              </a:spcBef>
            </a:pPr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   </a:t>
            </a:r>
            <a:r>
              <a:rPr lang="en-US" altLang="zh-CN" sz="2000" dirty="0" smtClean="0">
                <a:solidFill>
                  <a:schemeClr val="accent3"/>
                </a:solidFill>
              </a:rPr>
              <a:t>r := </a:t>
            </a:r>
            <a:r>
              <a:rPr lang="en-US" altLang="zh-CN" sz="2000" b="1" dirty="0" err="1" smtClean="0">
                <a:solidFill>
                  <a:schemeClr val="accent3"/>
                </a:solidFill>
              </a:rPr>
              <a:t>cnt</a:t>
            </a:r>
            <a:r>
              <a:rPr lang="en-US" altLang="zh-CN" sz="2000" dirty="0" smtClean="0">
                <a:solidFill>
                  <a:schemeClr val="accent3"/>
                </a:solidFill>
              </a:rPr>
              <a:t>;   </a:t>
            </a:r>
            <a:r>
              <a:rPr lang="en-US" altLang="zh-CN" sz="2000" b="1" dirty="0" err="1" smtClean="0">
                <a:solidFill>
                  <a:schemeClr val="accent3"/>
                </a:solidFill>
              </a:rPr>
              <a:t>cnt</a:t>
            </a:r>
            <a:r>
              <a:rPr lang="en-US" altLang="zh-CN" sz="2000" dirty="0" smtClean="0">
                <a:solidFill>
                  <a:schemeClr val="accent3"/>
                </a:solidFill>
              </a:rPr>
              <a:t> := r + 1;  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solidFill>
                  <a:prstClr val="black"/>
                </a:solidFill>
              </a:rPr>
              <a:t>    </a:t>
            </a:r>
            <a:r>
              <a:rPr lang="en-US" altLang="zh-CN" sz="2000" b="1" dirty="0" smtClean="0"/>
              <a:t>L</a:t>
            </a:r>
            <a:r>
              <a:rPr lang="en-US" altLang="zh-CN" sz="2000" dirty="0" smtClean="0">
                <a:solidFill>
                  <a:srgbClr val="0000FF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:= 0;</a:t>
            </a:r>
            <a:endParaRPr lang="en-US" altLang="zh-CN" sz="2000" b="1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sz="2400" dirty="0" smtClean="0">
                <a:solidFill>
                  <a:srgbClr val="00B050"/>
                </a:solidFill>
              </a:rPr>
              <a:t>   { q </a:t>
            </a:r>
            <a:r>
              <a:rPr lang="en-US" altLang="zh-CN" sz="2400" dirty="0">
                <a:solidFill>
                  <a:srgbClr val="00B050"/>
                </a:solidFill>
                <a:sym typeface="Symbol" panose="05050102010706020507" pitchFamily="18" charset="2"/>
              </a:rPr>
              <a:t>}</a:t>
            </a:r>
            <a:endParaRPr lang="zh-CN" altLang="en-US" sz="2400" b="1" dirty="0">
              <a:solidFill>
                <a:srgbClr val="00B050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sz="2000" b="1" dirty="0" smtClean="0">
                <a:solidFill>
                  <a:prstClr val="black"/>
                </a:solidFill>
              </a:rPr>
              <a:t>}</a:t>
            </a:r>
            <a:endParaRPr lang="zh-CN" altLang="en-US" sz="2000" b="1" dirty="0">
              <a:solidFill>
                <a:prstClr val="black"/>
              </a:solidFill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2857860" y="2508738"/>
            <a:ext cx="5137278" cy="1069496"/>
          </a:xfrm>
          <a:prstGeom prst="wedgeRoundRectCallout">
            <a:avLst>
              <a:gd name="adj1" fmla="val -49746"/>
              <a:gd name="adj2" fmla="val 7459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0000FF"/>
                </a:solidFill>
              </a:rPr>
              <a:t>pay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</a:t>
            </a:r>
            <a:r>
              <a:rPr lang="en-US" altLang="zh-CN" sz="2400" dirty="0" smtClean="0">
                <a:solidFill>
                  <a:srgbClr val="0000FF"/>
                </a:solidFill>
              </a:rPr>
              <a:t> at successful </a:t>
            </a:r>
            <a:r>
              <a:rPr lang="en-US" altLang="zh-CN" sz="2400" dirty="0" err="1" smtClean="0">
                <a:solidFill>
                  <a:srgbClr val="0000FF"/>
                </a:solidFill>
              </a:rPr>
              <a:t>cas</a:t>
            </a:r>
            <a:r>
              <a:rPr lang="en-US" altLang="zh-CN" sz="2400" dirty="0">
                <a:solidFill>
                  <a:srgbClr val="0000FF"/>
                </a:solidFill>
              </a:rPr>
              <a:t> </a:t>
            </a:r>
            <a:r>
              <a:rPr lang="en-US" altLang="zh-CN" sz="2400" dirty="0" smtClean="0">
                <a:solidFill>
                  <a:srgbClr val="0000FF"/>
                </a:solidFill>
              </a:rPr>
              <a:t>(the only action that can jump other threads’ queues)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12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Summary for DF verification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8316058" cy="466896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Blocking and delay are intertwined</a:t>
            </a:r>
            <a:endParaRPr lang="en-US" altLang="zh-CN" dirty="0"/>
          </a:p>
          <a:p>
            <a:pPr>
              <a:spcBef>
                <a:spcPts val="2400"/>
              </a:spcBef>
            </a:pPr>
            <a:r>
              <a:rPr lang="en-US" altLang="zh-CN" dirty="0" smtClean="0"/>
              <a:t>Blocking: </a:t>
            </a:r>
          </a:p>
          <a:p>
            <a:pPr lvl="1">
              <a:spcBef>
                <a:spcPts val="600"/>
              </a:spcBef>
            </a:pPr>
            <a:r>
              <a:rPr lang="en-US" altLang="zh-CN" sz="2000" b="1" dirty="0" smtClean="0">
                <a:solidFill>
                  <a:srgbClr val="FF0000"/>
                </a:solidFill>
              </a:rPr>
              <a:t>D</a:t>
            </a:r>
            <a:r>
              <a:rPr lang="en-US" altLang="zh-CN" sz="2000" dirty="0" smtClean="0"/>
              <a:t> will definitely </a:t>
            </a:r>
            <a:r>
              <a:rPr lang="en-US" altLang="zh-CN" sz="2000" dirty="0"/>
              <a:t>happen </a:t>
            </a:r>
            <a:r>
              <a:rPr lang="en-US" altLang="zh-CN" sz="2000" dirty="0" smtClean="0"/>
              <a:t>under fair </a:t>
            </a:r>
            <a:r>
              <a:rPr lang="en-US" altLang="zh-CN" sz="2000" dirty="0" err="1" smtClean="0"/>
              <a:t>sched</a:t>
            </a:r>
            <a:r>
              <a:rPr lang="en-US" altLang="zh-CN" sz="2000" dirty="0" smtClean="0"/>
              <a:t>, regardless </a:t>
            </a:r>
            <a:r>
              <a:rPr lang="en-US" altLang="zh-CN" sz="2000" dirty="0"/>
              <a:t>of </a:t>
            </a:r>
            <a:r>
              <a:rPr lang="en-US" altLang="zh-CN" sz="2000" dirty="0" err="1"/>
              <a:t>env</a:t>
            </a:r>
            <a:endParaRPr lang="en-US" altLang="zh-CN" sz="2000" dirty="0"/>
          </a:p>
          <a:p>
            <a:pPr lvl="1">
              <a:spcBef>
                <a:spcPts val="600"/>
              </a:spcBef>
            </a:pPr>
            <a:r>
              <a:rPr lang="en-US" altLang="zh-CN" sz="2000" dirty="0" err="1" smtClean="0">
                <a:solidFill>
                  <a:srgbClr val="FF0000"/>
                </a:solidFill>
              </a:rPr>
              <a:t>DProgress</a:t>
            </a:r>
            <a:r>
              <a:rPr lang="en-US" altLang="zh-CN" sz="2000" dirty="0" smtClean="0">
                <a:solidFill>
                  <a:prstClr val="black"/>
                </a:solidFill>
              </a:rPr>
              <a:t>: a </a:t>
            </a:r>
            <a:r>
              <a:rPr lang="en-US" altLang="zh-CN" sz="2000" dirty="0">
                <a:solidFill>
                  <a:prstClr val="black"/>
                </a:solidFill>
              </a:rPr>
              <a:t>blocked thread waits for </a:t>
            </a:r>
            <a:r>
              <a:rPr lang="en-US" altLang="zh-CN" sz="2000" dirty="0" err="1">
                <a:solidFill>
                  <a:prstClr val="black"/>
                </a:solidFill>
              </a:rPr>
              <a:t>env</a:t>
            </a:r>
            <a:r>
              <a:rPr lang="en-US" altLang="zh-CN" sz="2000" dirty="0">
                <a:solidFill>
                  <a:prstClr val="black"/>
                </a:solidFill>
              </a:rPr>
              <a:t> to finish </a:t>
            </a:r>
            <a:r>
              <a:rPr lang="en-US" altLang="zh-CN" sz="2000" dirty="0" smtClean="0">
                <a:solidFill>
                  <a:prstClr val="black"/>
                </a:solidFill>
              </a:rPr>
              <a:t>a finite </a:t>
            </a:r>
            <a:r>
              <a:rPr lang="en-US" altLang="zh-CN" sz="2000" dirty="0">
                <a:solidFill>
                  <a:srgbClr val="FF0000"/>
                </a:solidFill>
              </a:rPr>
              <a:t>queue</a:t>
            </a:r>
            <a:r>
              <a:rPr lang="en-US" altLang="zh-CN" sz="2000" dirty="0">
                <a:solidFill>
                  <a:prstClr val="black"/>
                </a:solidFill>
              </a:rPr>
              <a:t> of </a:t>
            </a:r>
            <a:r>
              <a:rPr lang="en-US" altLang="zh-CN" sz="2000" b="1" dirty="0">
                <a:solidFill>
                  <a:srgbClr val="FF0000"/>
                </a:solidFill>
              </a:rPr>
              <a:t>D</a:t>
            </a:r>
            <a:r>
              <a:rPr lang="en-US" altLang="zh-CN" sz="2000" dirty="0">
                <a:solidFill>
                  <a:prstClr val="black"/>
                </a:solidFill>
              </a:rPr>
              <a:t>s</a:t>
            </a:r>
          </a:p>
          <a:p>
            <a:pPr lvl="1"/>
            <a:r>
              <a:rPr lang="en-US" altLang="zh-CN" sz="2000" b="1" dirty="0" smtClean="0"/>
              <a:t>Allow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queue jumps </a:t>
            </a:r>
            <a:r>
              <a:rPr lang="en-US" altLang="zh-CN" sz="2000" b="1" dirty="0" smtClean="0"/>
              <a:t>(</a:t>
            </a:r>
            <a:r>
              <a:rPr lang="en-US" altLang="zh-CN" sz="2000" b="1" dirty="0" smtClean="0">
                <a:sym typeface="Symbol" panose="05050102010706020507" pitchFamily="18" charset="2"/>
              </a:rPr>
              <a:t>queue length increases</a:t>
            </a:r>
            <a:r>
              <a:rPr lang="en-US" altLang="zh-CN" sz="2000" b="1" dirty="0" smtClean="0"/>
              <a:t>) when delayed by </a:t>
            </a:r>
            <a:r>
              <a:rPr lang="en-US" altLang="zh-CN" sz="2000" b="1" dirty="0" err="1" smtClean="0"/>
              <a:t>env</a:t>
            </a:r>
            <a:endParaRPr lang="en-US" altLang="zh-CN" sz="1400" dirty="0" smtClean="0"/>
          </a:p>
          <a:p>
            <a:pPr>
              <a:spcBef>
                <a:spcPts val="2400"/>
              </a:spcBef>
            </a:pPr>
            <a:r>
              <a:rPr lang="en-US" altLang="zh-CN" dirty="0" smtClean="0"/>
              <a:t>Delay:</a:t>
            </a:r>
          </a:p>
          <a:p>
            <a:pPr lvl="1">
              <a:spcBef>
                <a:spcPts val="600"/>
              </a:spcBef>
            </a:pPr>
            <a:r>
              <a:rPr lang="en-US" altLang="zh-CN" sz="2000" dirty="0"/>
              <a:t>Each method is assigned a finite number of </a:t>
            </a:r>
            <a:r>
              <a:rPr lang="en-US" altLang="zh-CN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tokens</a:t>
            </a:r>
            <a:endParaRPr lang="en-US" altLang="zh-CN" sz="20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lvl="1">
              <a:spcBef>
                <a:spcPts val="600"/>
              </a:spcBef>
            </a:pPr>
            <a:r>
              <a:rPr lang="en-US" altLang="zh-CN" sz="2000" dirty="0"/>
              <a:t>Delaying action: pay one </a:t>
            </a:r>
            <a:r>
              <a:rPr lang="en-US" altLang="zh-CN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token</a:t>
            </a:r>
            <a:endParaRPr lang="en-US" altLang="zh-CN" dirty="0" smtClean="0"/>
          </a:p>
          <a:p>
            <a:pPr marL="0" indent="0">
              <a:spcBef>
                <a:spcPts val="3000"/>
              </a:spcBef>
              <a:buNone/>
            </a:pPr>
            <a:r>
              <a:rPr lang="en-US" altLang="zh-CN" dirty="0" smtClean="0">
                <a:sym typeface="Wingdings" panose="05000000000000000000" pitchFamily="2" charset="2"/>
              </a:rPr>
              <a:t> </a:t>
            </a:r>
            <a:r>
              <a:rPr lang="en-US" altLang="zh-CN" dirty="0" smtClean="0"/>
              <a:t>DF: whole system progress under fair scheduling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84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9823" y="365126"/>
            <a:ext cx="7544354" cy="1325563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By turning on/off mechanisms for blocking &amp; delay, we can support all the four progress properties.</a:t>
            </a:r>
            <a:endParaRPr lang="zh-CN" altLang="en-US" sz="28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581897"/>
              </p:ext>
            </p:extLst>
          </p:nvPr>
        </p:nvGraphicFramePr>
        <p:xfrm>
          <a:off x="1005843" y="2258757"/>
          <a:ext cx="6909290" cy="16482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5792"/>
                <a:gridCol w="2299477"/>
                <a:gridCol w="361129"/>
                <a:gridCol w="233289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FF0000"/>
                          </a:solidFill>
                        </a:rPr>
                        <a:t>non-delay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FF0000"/>
                          </a:solidFill>
                        </a:rPr>
                        <a:t>delay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954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0000FF"/>
                          </a:solidFill>
                        </a:rPr>
                        <a:t>non-blocking</a:t>
                      </a:r>
                      <a:endParaRPr lang="zh-CN" alt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wait-freedom</a:t>
                      </a:r>
                      <a:endParaRPr lang="zh-CN" altLang="en-US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sym typeface="Symbol" panose="05050102010706020507" pitchFamily="18" charset="2"/>
                        </a:rPr>
                        <a:t>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lock-freedom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59"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sym typeface="Symbol" panose="05050102010706020507" pitchFamily="18" charset="2"/>
                        </a:rPr>
                        <a:t></a:t>
                      </a:r>
                      <a:endParaRPr lang="zh-CN" altLang="en-US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sym typeface="Symbol" panose="05050102010706020507" pitchFamily="18" charset="2"/>
                        </a:rPr>
                        <a:t>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0000FF"/>
                          </a:solidFill>
                        </a:rPr>
                        <a:t>blocking</a:t>
                      </a:r>
                      <a:endParaRPr lang="zh-CN" alt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starvation-freedom</a:t>
                      </a:r>
                      <a:endParaRPr lang="zh-CN" altLang="en-US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 smtClean="0">
                          <a:sym typeface="Symbol" panose="05050102010706020507" pitchFamily="18" charset="2"/>
                        </a:rPr>
                        <a:t></a:t>
                      </a:r>
                      <a:endParaRPr lang="zh-CN" alt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deadlock-freedom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73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Trickier: Blocking + Delay + Rollback</a:t>
            </a:r>
            <a:endParaRPr lang="zh-CN" altLang="en-US" sz="4000" dirty="0"/>
          </a:p>
        </p:txBody>
      </p:sp>
      <p:sp>
        <p:nvSpPr>
          <p:cNvPr id="3" name="文本框 2"/>
          <p:cNvSpPr txBox="1"/>
          <p:nvPr/>
        </p:nvSpPr>
        <p:spPr>
          <a:xfrm>
            <a:off x="862929" y="2255268"/>
            <a:ext cx="37313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b="1" dirty="0" smtClean="0"/>
              <a:t>add(</a:t>
            </a:r>
            <a:r>
              <a:rPr lang="en-US" altLang="zh-CN" sz="2000" dirty="0" smtClean="0"/>
              <a:t>e</a:t>
            </a:r>
            <a:r>
              <a:rPr lang="en-US" altLang="zh-CN" sz="2000" b="1" dirty="0" smtClean="0"/>
              <a:t>) {  </a:t>
            </a:r>
            <a:r>
              <a:rPr lang="en-US" altLang="zh-CN" sz="2000" dirty="0" smtClean="0"/>
              <a:t>// all locks </a:t>
            </a:r>
            <a:r>
              <a:rPr lang="en-US" altLang="zh-CN" sz="2000" dirty="0"/>
              <a:t>are CAS </a:t>
            </a:r>
            <a:r>
              <a:rPr lang="en-US" altLang="zh-CN" sz="2000" dirty="0" smtClean="0"/>
              <a:t>locks</a:t>
            </a:r>
            <a:endParaRPr lang="en-US" altLang="zh-CN" sz="2000" dirty="0"/>
          </a:p>
          <a:p>
            <a:pPr>
              <a:spcBef>
                <a:spcPts val="600"/>
              </a:spcBef>
            </a:pPr>
            <a:r>
              <a:rPr lang="en-US" altLang="zh-CN" sz="2000" dirty="0"/>
              <a:t>    </a:t>
            </a:r>
            <a:r>
              <a:rPr lang="en-US" altLang="zh-CN" sz="2000" dirty="0" smtClean="0"/>
              <a:t>local b := false, p, c; 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/>
              <a:t>    </a:t>
            </a:r>
            <a:r>
              <a:rPr lang="en-US" altLang="zh-CN" sz="2000" b="1" dirty="0" smtClean="0"/>
              <a:t>while</a:t>
            </a:r>
            <a:r>
              <a:rPr lang="en-US" altLang="zh-CN" sz="2000" dirty="0" smtClean="0"/>
              <a:t> (!b) {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(p, c) := </a:t>
            </a:r>
            <a:r>
              <a:rPr lang="en-US" altLang="zh-CN" sz="2000" b="1" dirty="0" smtClean="0"/>
              <a:t>find</a:t>
            </a:r>
            <a:r>
              <a:rPr lang="en-US" altLang="zh-CN" sz="2000" dirty="0" smtClean="0"/>
              <a:t>(e);</a:t>
            </a:r>
            <a:endParaRPr lang="en-US" altLang="zh-CN" sz="2000" dirty="0"/>
          </a:p>
          <a:p>
            <a:pPr>
              <a:spcBef>
                <a:spcPts val="600"/>
              </a:spcBef>
            </a:pPr>
            <a:r>
              <a:rPr lang="en-US" altLang="zh-CN" sz="2000" dirty="0"/>
              <a:t>   </a:t>
            </a:r>
            <a:r>
              <a:rPr lang="en-US" altLang="zh-CN" sz="2000" dirty="0" smtClean="0"/>
              <a:t>     </a:t>
            </a:r>
            <a:r>
              <a:rPr lang="en-US" altLang="zh-CN" sz="2000" dirty="0"/>
              <a:t>lock </a:t>
            </a:r>
            <a:r>
              <a:rPr lang="en-US" altLang="zh-CN" sz="2000" dirty="0">
                <a:solidFill>
                  <a:srgbClr val="FF0000"/>
                </a:solidFill>
              </a:rPr>
              <a:t>p</a:t>
            </a:r>
            <a:r>
              <a:rPr lang="en-US" altLang="zh-CN" sz="2000" dirty="0" smtClean="0"/>
              <a:t>;  lock </a:t>
            </a:r>
            <a:r>
              <a:rPr lang="en-US" altLang="zh-CN" sz="2000" dirty="0" smtClean="0">
                <a:solidFill>
                  <a:srgbClr val="FF0000"/>
                </a:solidFill>
              </a:rPr>
              <a:t>c</a:t>
            </a:r>
            <a:r>
              <a:rPr lang="en-US" altLang="zh-CN" sz="2000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b := </a:t>
            </a:r>
            <a:r>
              <a:rPr lang="en-US" altLang="zh-CN" sz="2000" b="1" dirty="0" smtClean="0"/>
              <a:t>validate</a:t>
            </a:r>
            <a:r>
              <a:rPr lang="en-US" altLang="zh-CN" sz="2000" dirty="0" smtClean="0"/>
              <a:t>(p, c);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/>
              <a:t>        if (!b) { unlock </a:t>
            </a:r>
            <a:r>
              <a:rPr lang="en-US" altLang="zh-CN" sz="2000" dirty="0" smtClean="0">
                <a:solidFill>
                  <a:srgbClr val="FF0000"/>
                </a:solidFill>
              </a:rPr>
              <a:t>c</a:t>
            </a:r>
            <a:r>
              <a:rPr lang="en-US" altLang="zh-CN" sz="2000" dirty="0"/>
              <a:t>; unlock </a:t>
            </a:r>
            <a:r>
              <a:rPr lang="en-US" altLang="zh-CN" sz="2000" dirty="0" smtClean="0">
                <a:solidFill>
                  <a:srgbClr val="FF0000"/>
                </a:solidFill>
              </a:rPr>
              <a:t>p</a:t>
            </a:r>
            <a:r>
              <a:rPr lang="en-US" altLang="zh-CN" sz="2000" dirty="0" smtClean="0"/>
              <a:t>; }</a:t>
            </a:r>
            <a:endParaRPr lang="en-US" altLang="zh-CN" sz="2000" dirty="0"/>
          </a:p>
          <a:p>
            <a:pPr>
              <a:spcBef>
                <a:spcPts val="600"/>
              </a:spcBef>
            </a:pPr>
            <a:r>
              <a:rPr lang="en-US" altLang="zh-CN" sz="2000" dirty="0" smtClean="0"/>
              <a:t>    }</a:t>
            </a:r>
            <a:endParaRPr lang="en-US" altLang="zh-CN" sz="2000" b="1" dirty="0"/>
          </a:p>
          <a:p>
            <a:pPr>
              <a:spcBef>
                <a:spcPts val="600"/>
              </a:spcBef>
            </a:pPr>
            <a:r>
              <a:rPr lang="en-US" altLang="zh-CN" sz="2000" dirty="0" smtClean="0"/>
              <a:t>    … // insert e between p and c</a:t>
            </a:r>
            <a:endParaRPr lang="en-US" altLang="zh-CN" sz="2000" dirty="0"/>
          </a:p>
          <a:p>
            <a:pPr>
              <a:spcBef>
                <a:spcPts val="600"/>
              </a:spcBef>
            </a:pPr>
            <a:r>
              <a:rPr lang="en-US" altLang="zh-CN" sz="2000" dirty="0" smtClean="0"/>
              <a:t>    </a:t>
            </a:r>
            <a:r>
              <a:rPr lang="en-US" altLang="zh-CN" sz="2000" dirty="0"/>
              <a:t>unlock </a:t>
            </a:r>
            <a:r>
              <a:rPr lang="en-US" altLang="zh-CN" sz="2000" dirty="0" smtClean="0">
                <a:solidFill>
                  <a:srgbClr val="FF0000"/>
                </a:solidFill>
              </a:rPr>
              <a:t>c</a:t>
            </a:r>
            <a:r>
              <a:rPr lang="en-US" altLang="zh-CN" sz="2000" dirty="0"/>
              <a:t>; unlock </a:t>
            </a:r>
            <a:r>
              <a:rPr lang="en-US" altLang="zh-CN" sz="2000" dirty="0" smtClean="0">
                <a:solidFill>
                  <a:srgbClr val="FF0000"/>
                </a:solidFill>
              </a:rPr>
              <a:t>p</a:t>
            </a:r>
            <a:r>
              <a:rPr lang="en-US" altLang="zh-CN" sz="2000" dirty="0" smtClean="0"/>
              <a:t>;</a:t>
            </a:r>
            <a:endParaRPr lang="en-US" altLang="zh-CN" sz="2000" dirty="0"/>
          </a:p>
          <a:p>
            <a:pPr>
              <a:spcBef>
                <a:spcPts val="600"/>
              </a:spcBef>
            </a:pPr>
            <a:r>
              <a:rPr lang="en-US" altLang="zh-CN" sz="2000" b="1" dirty="0" smtClean="0"/>
              <a:t>}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28650" y="1572009"/>
            <a:ext cx="572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prstClr val="black"/>
                </a:solidFill>
                <a:cs typeface="+mj-cs"/>
              </a:rPr>
              <a:t>Examples: optimistic lists and lazy lists</a:t>
            </a:r>
            <a:endParaRPr lang="zh-CN" altLang="en-US" sz="1400" dirty="0"/>
          </a:p>
        </p:txBody>
      </p:sp>
      <p:sp>
        <p:nvSpPr>
          <p:cNvPr id="15" name="文本框 14"/>
          <p:cNvSpPr txBox="1"/>
          <p:nvPr/>
        </p:nvSpPr>
        <p:spPr>
          <a:xfrm>
            <a:off x="4879195" y="2405870"/>
            <a:ext cx="2426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It’s deadlock-free.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79195" y="3146988"/>
            <a:ext cx="401427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altLang="zh-CN" sz="2400" dirty="0" smtClean="0">
                <a:solidFill>
                  <a:prstClr val="black"/>
                </a:solidFill>
                <a:sym typeface="Symbol" panose="05050102010706020507" pitchFamily="18" charset="2"/>
              </a:rPr>
              <a:t>Problem:</a:t>
            </a:r>
          </a:p>
          <a:p>
            <a:pPr lvl="0">
              <a:lnSpc>
                <a:spcPct val="90000"/>
              </a:lnSpc>
            </a:pPr>
            <a:r>
              <a:rPr lang="en-US" altLang="zh-CN" sz="2400" dirty="0" smtClean="0">
                <a:solidFill>
                  <a:prstClr val="black"/>
                </a:solidFill>
                <a:sym typeface="Symbol" panose="05050102010706020507" pitchFamily="18" charset="2"/>
              </a:rPr>
              <a:t>A thread may lock a node for an unbounded </a:t>
            </a:r>
            <a:r>
              <a:rPr lang="en-US" altLang="zh-CN" sz="2400" dirty="0" err="1" smtClean="0">
                <a:solidFill>
                  <a:prstClr val="black"/>
                </a:solidFill>
                <a:sym typeface="Symbol" panose="05050102010706020507" pitchFamily="18" charset="2"/>
              </a:rPr>
              <a:t>num</a:t>
            </a:r>
            <a:r>
              <a:rPr lang="en-US" altLang="zh-CN" sz="2400" dirty="0" smtClean="0">
                <a:solidFill>
                  <a:prstClr val="black"/>
                </a:solidFill>
                <a:sym typeface="Symbol" panose="05050102010706020507" pitchFamily="18" charset="2"/>
              </a:rPr>
              <a:t> of times. 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879195" y="4236517"/>
            <a:ext cx="284199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altLang="zh-CN" sz="2400" dirty="0">
                <a:solidFill>
                  <a:srgbClr val="0000FF"/>
                </a:solidFill>
                <a:sym typeface="Symbol" panose="05050102010706020507" pitchFamily="18" charset="2"/>
              </a:rPr>
              <a:t>Need infinite </a:t>
            </a:r>
            <a:r>
              <a:rPr lang="en-US" altLang="zh-CN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tokens</a:t>
            </a:r>
            <a:r>
              <a:rPr lang="en-US" altLang="zh-CN" sz="2400" dirty="0" smtClean="0">
                <a:solidFill>
                  <a:srgbClr val="0000FF"/>
                </a:solidFill>
                <a:sym typeface="Symbol" panose="05050102010706020507" pitchFamily="18" charset="2"/>
              </a:rPr>
              <a:t>?</a:t>
            </a:r>
            <a:endParaRPr lang="en-US" altLang="zh-CN" sz="2400" dirty="0">
              <a:solidFill>
                <a:srgbClr val="0000FF"/>
              </a:solidFill>
              <a:sym typeface="Symbol" panose="05050102010706020507" pitchFamily="18" charset="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879195" y="4945864"/>
            <a:ext cx="3974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Our solution: </a:t>
            </a:r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stratify </a:t>
            </a:r>
            <a:r>
              <a:rPr lang="en-US" altLang="zh-CN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tokens </a:t>
            </a:r>
            <a:r>
              <a:rPr lang="en-US" altLang="zh-CN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(see the paper)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36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/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Our logic </a:t>
            </a:r>
            <a:r>
              <a:rPr lang="en-US" altLang="zh-CN" sz="4000" dirty="0" err="1" smtClean="0"/>
              <a:t>LiLi</a:t>
            </a:r>
            <a:endParaRPr lang="zh-CN" altLang="en-US" sz="4000" dirty="0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Judgment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>
              <a:spcBef>
                <a:spcPts val="1200"/>
              </a:spcBef>
            </a:pPr>
            <a:r>
              <a:rPr lang="en-US" altLang="zh-CN" dirty="0" smtClean="0">
                <a:solidFill>
                  <a:srgbClr val="0000FF"/>
                </a:solidFill>
              </a:rPr>
              <a:t>O</a:t>
            </a:r>
            <a:r>
              <a:rPr lang="en-US" altLang="zh-CN" dirty="0" smtClean="0"/>
              <a:t> : concrete method </a:t>
            </a:r>
            <a:r>
              <a:rPr lang="en-US" altLang="zh-CN" dirty="0" err="1" smtClean="0"/>
              <a:t>impl</a:t>
            </a:r>
            <a:r>
              <a:rPr lang="en-US" altLang="zh-CN" dirty="0" smtClean="0"/>
              <a:t> (e.g. </a:t>
            </a:r>
            <a:r>
              <a:rPr lang="en-US" altLang="zh-CN" dirty="0" err="1" smtClean="0"/>
              <a:t>cas</a:t>
            </a:r>
            <a:r>
              <a:rPr lang="en-US" altLang="zh-CN" dirty="0" smtClean="0"/>
              <a:t>-lock counter)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>
                <a:solidFill>
                  <a:srgbClr val="00B050"/>
                </a:solidFill>
              </a:rPr>
              <a:t>A</a:t>
            </a:r>
            <a:r>
              <a:rPr lang="en-US" altLang="zh-CN" dirty="0" smtClean="0"/>
              <a:t> : abstract atomic spec (e.g. &lt;</a:t>
            </a:r>
            <a:r>
              <a:rPr lang="en-US" altLang="zh-CN" b="1" dirty="0" err="1" smtClean="0"/>
              <a:t>cnt</a:t>
            </a:r>
            <a:r>
              <a:rPr lang="en-US" altLang="zh-CN" dirty="0" smtClean="0"/>
              <a:t>++&gt;)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D</a:t>
            </a:r>
            <a:r>
              <a:rPr lang="en-US" altLang="zh-CN" dirty="0" smtClean="0"/>
              <a:t> : definite actions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/>
              <a:t>R, G : rely/guarantee to describe </a:t>
            </a:r>
            <a:r>
              <a:rPr lang="en-US" altLang="zh-CN" dirty="0" err="1" smtClean="0"/>
              <a:t>env</a:t>
            </a:r>
            <a:r>
              <a:rPr lang="en-US" altLang="zh-CN" dirty="0" smtClean="0"/>
              <a:t> interference (also label delaying actions)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/>
              <a:t>p : concrete &amp; abstract states &amp; tokens</a:t>
            </a:r>
            <a:r>
              <a:rPr lang="en-US" altLang="zh-CN" dirty="0" smtClean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endParaRPr lang="en-US" altLang="zh-CN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lvl="1"/>
            <a:endParaRPr lang="zh-CN" altLang="en-US" dirty="0"/>
          </a:p>
        </p:txBody>
      </p:sp>
      <p:grpSp>
        <p:nvGrpSpPr>
          <p:cNvPr id="16" name="组合 15"/>
          <p:cNvGrpSpPr/>
          <p:nvPr/>
        </p:nvGrpSpPr>
        <p:grpSpPr>
          <a:xfrm>
            <a:off x="2575452" y="2388334"/>
            <a:ext cx="3195105" cy="523220"/>
            <a:chOff x="3208498" y="3115164"/>
            <a:chExt cx="3195105" cy="523220"/>
          </a:xfrm>
        </p:grpSpPr>
        <p:sp>
          <p:nvSpPr>
            <p:cNvPr id="12" name="文本框 11"/>
            <p:cNvSpPr txBox="1"/>
            <p:nvPr/>
          </p:nvSpPr>
          <p:spPr>
            <a:xfrm>
              <a:off x="3208498" y="3115164"/>
              <a:ext cx="31951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dirty="0" smtClean="0">
                  <a:solidFill>
                    <a:srgbClr val="FF0000"/>
                  </a:solidFill>
                </a:rPr>
                <a:t>D</a:t>
              </a:r>
              <a:r>
                <a:rPr lang="en-US" altLang="zh-CN" sz="2800" dirty="0" smtClean="0"/>
                <a:t>, R, G        { p } </a:t>
              </a:r>
              <a:r>
                <a:rPr lang="en-US" altLang="zh-CN" sz="2800" dirty="0" smtClean="0">
                  <a:solidFill>
                    <a:srgbClr val="0000FF"/>
                  </a:solidFill>
                </a:rPr>
                <a:t>O</a:t>
              </a:r>
              <a:r>
                <a:rPr lang="en-US" altLang="zh-CN" sz="2800" b="1" dirty="0" smtClean="0">
                  <a:latin typeface="Segoe UI Symbol"/>
                  <a:ea typeface="Segoe UI Symbol"/>
                  <a:sym typeface="Symbol" pitchFamily="18" charset="2"/>
                </a:rPr>
                <a:t> </a:t>
              </a:r>
              <a:r>
                <a:rPr lang="en-US" altLang="zh-CN" sz="2800" dirty="0" smtClean="0"/>
                <a:t>: </a:t>
              </a:r>
              <a:r>
                <a:rPr lang="en-US" altLang="zh-CN" sz="2800" dirty="0" smtClean="0">
                  <a:solidFill>
                    <a:srgbClr val="00B050"/>
                  </a:solidFill>
                </a:rPr>
                <a:t>A</a:t>
              </a:r>
              <a:endParaRPr lang="en-US" altLang="zh-CN" sz="2800" dirty="0">
                <a:solidFill>
                  <a:srgbClr val="00B050"/>
                </a:solidFill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4525108" y="3235106"/>
              <a:ext cx="210279" cy="283336"/>
              <a:chOff x="1081825" y="3412901"/>
              <a:chExt cx="167426" cy="283336"/>
            </a:xfrm>
          </p:grpSpPr>
          <p:cxnSp>
            <p:nvCxnSpPr>
              <p:cNvPr id="14" name="直接连接符 13"/>
              <p:cNvCxnSpPr/>
              <p:nvPr/>
            </p:nvCxnSpPr>
            <p:spPr>
              <a:xfrm>
                <a:off x="1081825" y="3412901"/>
                <a:ext cx="0" cy="28333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1081825" y="3554569"/>
                <a:ext cx="167426" cy="0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6202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Soundness Theorem for </a:t>
            </a:r>
            <a:r>
              <a:rPr lang="en-US" altLang="zh-CN" dirty="0" err="1" smtClean="0"/>
              <a:t>LiLi</a:t>
            </a:r>
            <a:endParaRPr lang="zh-CN" alt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58035" y="2439834"/>
            <a:ext cx="55420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sym typeface="Symbol" pitchFamily="18" charset="2"/>
              </a:rPr>
              <a:t>O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Symbol" pitchFamily="18" charset="2"/>
              </a:rPr>
              <a:t>  </a:t>
            </a:r>
            <a:r>
              <a:rPr lang="en-US" altLang="zh-CN" sz="2800" kern="0" dirty="0">
                <a:solidFill>
                  <a:sysClr val="windowText" lastClr="000000"/>
                </a:solidFill>
                <a:sym typeface="Symbol" pitchFamily="18" charset="2"/>
              </a:rPr>
              <a:t>is </a:t>
            </a:r>
            <a:r>
              <a:rPr lang="en-US" altLang="zh-CN" sz="2800" kern="0" dirty="0" err="1" smtClean="0">
                <a:solidFill>
                  <a:sysClr val="windowText" lastClr="000000"/>
                </a:solidFill>
                <a:sym typeface="Symbol" pitchFamily="18" charset="2"/>
              </a:rPr>
              <a:t>linearizable</a:t>
            </a:r>
            <a:r>
              <a:rPr lang="en-US" altLang="zh-CN" sz="2800" kern="0" dirty="0" smtClean="0">
                <a:solidFill>
                  <a:sysClr val="windowText" lastClr="000000"/>
                </a:solidFill>
                <a:sym typeface="Symbol" pitchFamily="18" charset="2"/>
              </a:rPr>
              <a:t> w.r.t.  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sym typeface="Symbol" pitchFamily="18" charset="2"/>
              </a:rPr>
              <a:t>A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058035" y="1778297"/>
            <a:ext cx="7102678" cy="524382"/>
            <a:chOff x="1058035" y="1690689"/>
            <a:chExt cx="7102678" cy="524382"/>
          </a:xfrm>
        </p:grpSpPr>
        <p:sp>
          <p:nvSpPr>
            <p:cNvPr id="3" name="Text Box 5"/>
            <p:cNvSpPr txBox="1">
              <a:spLocks noChangeArrowheads="1"/>
            </p:cNvSpPr>
            <p:nvPr/>
          </p:nvSpPr>
          <p:spPr bwMode="auto">
            <a:xfrm>
              <a:off x="1058035" y="1691270"/>
              <a:ext cx="414997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>
                <a:spcBef>
                  <a:spcPct val="50000"/>
                </a:spcBef>
                <a:defRPr/>
              </a:pPr>
              <a:r>
                <a:rPr kumimoji="0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                                         ,</a:t>
              </a:r>
              <a:endPara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Symbol" pitchFamily="18" charset="2"/>
              </a:endParaRPr>
            </a:p>
          </p:txBody>
        </p:sp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5036513" y="1690689"/>
              <a:ext cx="3124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then we have:</a:t>
              </a:r>
              <a:endPara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Symbol" pitchFamily="18" charset="2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1629507" y="1691270"/>
              <a:ext cx="3946688" cy="523801"/>
              <a:chOff x="2086626" y="2877870"/>
              <a:chExt cx="3946688" cy="523801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3693738" y="2878451"/>
                <a:ext cx="23395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{p} </a:t>
                </a:r>
                <a:r>
                  <a:rPr kumimoji="0" lang="en-US" altLang="zh-CN" sz="2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O</a:t>
                </a:r>
                <a:r>
                  <a:rPr kumimoji="0" lang="en-US" altLang="zh-CN" sz="2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: </a:t>
                </a:r>
                <a:r>
                  <a:rPr kumimoji="0" lang="en-US" altLang="zh-CN" sz="2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</a:rPr>
                  <a:t>A</a:t>
                </a:r>
                <a:endParaRPr kumimoji="0" lang="zh-CN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3481972" y="3028589"/>
                <a:ext cx="210279" cy="283336"/>
                <a:chOff x="3458988" y="2997812"/>
                <a:chExt cx="210279" cy="283336"/>
              </a:xfrm>
            </p:grpSpPr>
            <p:cxnSp>
              <p:nvCxnSpPr>
                <p:cNvPr id="8" name="直接连接符 7"/>
                <p:cNvCxnSpPr/>
                <p:nvPr/>
              </p:nvCxnSpPr>
              <p:spPr>
                <a:xfrm>
                  <a:off x="3458988" y="2997812"/>
                  <a:ext cx="0" cy="283336"/>
                </a:xfrm>
                <a:prstGeom prst="line">
                  <a:avLst/>
                </a:prstGeom>
                <a:noFill/>
                <a:ln w="317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" name="直接连接符 8"/>
                <p:cNvCxnSpPr/>
                <p:nvPr/>
              </p:nvCxnSpPr>
              <p:spPr>
                <a:xfrm>
                  <a:off x="3458988" y="3140968"/>
                  <a:ext cx="210279" cy="0"/>
                </a:xfrm>
                <a:prstGeom prst="line">
                  <a:avLst/>
                </a:prstGeom>
                <a:noFill/>
                <a:ln w="317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</p:grpSp>
          <p:sp>
            <p:nvSpPr>
              <p:cNvPr id="10" name="文本框 9"/>
              <p:cNvSpPr txBox="1"/>
              <p:nvPr/>
            </p:nvSpPr>
            <p:spPr>
              <a:xfrm>
                <a:off x="2086626" y="2877870"/>
                <a:ext cx="13001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</a:rPr>
                  <a:t>D</a:t>
                </a:r>
                <a:r>
                  <a:rPr kumimoji="0" lang="en-US" altLang="zh-CN" sz="2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, R, </a:t>
                </a:r>
                <a:r>
                  <a:rPr kumimoji="0" lang="en-US" altLang="zh-CN" sz="2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sym typeface="Symbol" panose="05050102010706020507" pitchFamily="18" charset="2"/>
                  </a:rPr>
                  <a:t>G</a:t>
                </a:r>
                <a:endParaRPr kumimoji="0" lang="zh-CN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056556" y="3012602"/>
            <a:ext cx="55420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+mj-lt"/>
              <a:buAutoNum type="alphaLcParenR" startAt="2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sym typeface="Symbol" pitchFamily="18" charset="2"/>
              </a:rPr>
              <a:t>O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Symbol" pitchFamily="18" charset="2"/>
              </a:rPr>
              <a:t>  </a:t>
            </a:r>
            <a:r>
              <a:rPr lang="en-US" altLang="zh-CN" sz="2800" kern="0" dirty="0">
                <a:solidFill>
                  <a:sysClr val="windowText" lastClr="000000"/>
                </a:solidFill>
                <a:sym typeface="Symbol" pitchFamily="18" charset="2"/>
              </a:rPr>
              <a:t>is </a:t>
            </a:r>
            <a:r>
              <a:rPr lang="en-US" altLang="zh-CN" sz="2800" kern="0" dirty="0" smtClean="0">
                <a:solidFill>
                  <a:sysClr val="windowText" lastClr="000000"/>
                </a:solidFill>
                <a:sym typeface="Symbol" pitchFamily="18" charset="2"/>
              </a:rPr>
              <a:t>deadlock-free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sym typeface="Symbol" pitchFamily="18" charset="2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056556" y="3634918"/>
            <a:ext cx="70308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+mj-lt"/>
              <a:buAutoNum type="alphaLcParenR" startAt="3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if R</a:t>
            </a:r>
            <a:r>
              <a:rPr kumimoji="0" lang="en-US" altLang="zh-CN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 &amp; G do not </a:t>
            </a:r>
            <a:r>
              <a:rPr lang="en-US" altLang="zh-CN" sz="2800" kern="0" dirty="0" smtClean="0">
                <a:sym typeface="Symbol" pitchFamily="18" charset="2"/>
              </a:rPr>
              <a:t>have delaying actions, then 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sym typeface="Symbol" pitchFamily="18" charset="2"/>
              </a:rPr>
              <a:t>O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Symbol" pitchFamily="18" charset="2"/>
              </a:rPr>
              <a:t>  </a:t>
            </a:r>
            <a:r>
              <a:rPr lang="en-US" altLang="zh-CN" sz="2800" kern="0" dirty="0">
                <a:solidFill>
                  <a:sysClr val="windowText" lastClr="000000"/>
                </a:solidFill>
                <a:sym typeface="Symbol" pitchFamily="18" charset="2"/>
              </a:rPr>
              <a:t>is </a:t>
            </a:r>
            <a:r>
              <a:rPr lang="en-US" altLang="zh-CN" sz="2800" kern="0" dirty="0" smtClean="0">
                <a:solidFill>
                  <a:sysClr val="windowText" lastClr="000000"/>
                </a:solidFill>
                <a:sym typeface="Symbol" pitchFamily="18" charset="2"/>
              </a:rPr>
              <a:t>starvation-free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sym typeface="Symbol" pitchFamily="18" charset="2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056556" y="4688121"/>
            <a:ext cx="70308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+mj-lt"/>
              <a:buAutoNum type="alphaLcParenR" startAt="4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if 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D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 is not used</a:t>
            </a:r>
            <a:r>
              <a:rPr lang="en-US" altLang="zh-CN" sz="2800" kern="0" dirty="0" smtClean="0">
                <a:sym typeface="Symbol" pitchFamily="18" charset="2"/>
              </a:rPr>
              <a:t>, then 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sym typeface="Symbol" pitchFamily="18" charset="2"/>
              </a:rPr>
              <a:t>O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Symbol" pitchFamily="18" charset="2"/>
              </a:rPr>
              <a:t>  </a:t>
            </a:r>
            <a:r>
              <a:rPr lang="en-US" altLang="zh-CN" sz="2800" kern="0" dirty="0">
                <a:solidFill>
                  <a:sysClr val="windowText" lastClr="000000"/>
                </a:solidFill>
                <a:sym typeface="Symbol" pitchFamily="18" charset="2"/>
              </a:rPr>
              <a:t>is </a:t>
            </a:r>
            <a:r>
              <a:rPr lang="en-US" altLang="zh-CN" sz="2800" kern="0" dirty="0" smtClean="0">
                <a:solidFill>
                  <a:sysClr val="windowText" lastClr="000000"/>
                </a:solidFill>
                <a:sym typeface="Symbol" pitchFamily="18" charset="2"/>
              </a:rPr>
              <a:t>lock-free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sym typeface="Symbol" pitchFamily="18" charset="2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050694" y="5310437"/>
            <a:ext cx="74646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lvl="0" indent="-514350">
              <a:spcBef>
                <a:spcPct val="50000"/>
              </a:spcBef>
              <a:buFont typeface="+mj-lt"/>
              <a:buAutoNum type="alphaLcParenR" startAt="5"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if 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D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 </a:t>
            </a:r>
            <a:r>
              <a:rPr lang="en-US" altLang="zh-CN" sz="2800" kern="0" dirty="0">
                <a:sym typeface="Symbol" pitchFamily="18" charset="2"/>
              </a:rPr>
              <a:t>is not used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 3" panose="05040102010807070707" pitchFamily="18" charset="2"/>
              </a:rPr>
              <a:t> 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sym typeface="Wingdings 3" panose="05040102010807070707" pitchFamily="18" charset="2"/>
              </a:rPr>
              <a:t>and </a:t>
            </a:r>
            <a:r>
              <a:rPr lang="en-US" altLang="zh-CN" sz="2800" kern="0" dirty="0">
                <a:sym typeface="Symbol" pitchFamily="18" charset="2"/>
              </a:rPr>
              <a:t>R &amp; G do not have delaying </a:t>
            </a:r>
            <a:r>
              <a:rPr lang="en-US" altLang="zh-CN" sz="2800" kern="0" dirty="0" smtClean="0">
                <a:sym typeface="Symbol" pitchFamily="18" charset="2"/>
              </a:rPr>
              <a:t>actions, then 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sym typeface="Symbol" pitchFamily="18" charset="2"/>
              </a:rPr>
              <a:t>O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Symbol" pitchFamily="18" charset="2"/>
              </a:rPr>
              <a:t>  </a:t>
            </a:r>
            <a:r>
              <a:rPr lang="en-US" altLang="zh-CN" sz="2800" kern="0" dirty="0">
                <a:solidFill>
                  <a:sysClr val="windowText" lastClr="000000"/>
                </a:solidFill>
                <a:sym typeface="Symbol" pitchFamily="18" charset="2"/>
              </a:rPr>
              <a:t>is </a:t>
            </a:r>
            <a:r>
              <a:rPr lang="en-US" altLang="zh-CN" sz="2800" kern="0" dirty="0" smtClean="0">
                <a:solidFill>
                  <a:sysClr val="windowText" lastClr="000000"/>
                </a:solidFill>
                <a:sym typeface="Symbol" pitchFamily="18" charset="2"/>
              </a:rPr>
              <a:t>wait-free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sym typeface="Symbol" pitchFamily="18" charset="2"/>
            </a:endParaRPr>
          </a:p>
        </p:txBody>
      </p:sp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189680"/>
              </p:ext>
            </p:extLst>
          </p:nvPr>
        </p:nvGraphicFramePr>
        <p:xfrm>
          <a:off x="4850089" y="719797"/>
          <a:ext cx="3918773" cy="16482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2855"/>
                <a:gridCol w="1234899"/>
                <a:gridCol w="422465"/>
                <a:gridCol w="73855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FF0000"/>
                          </a:solidFill>
                        </a:rPr>
                        <a:t>non-delay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FF0000"/>
                          </a:solidFill>
                        </a:rPr>
                        <a:t>delay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45954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0000FF"/>
                          </a:solidFill>
                        </a:rPr>
                        <a:t>non-blocking</a:t>
                      </a:r>
                      <a:endParaRPr lang="zh-CN" alt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WF</a:t>
                      </a:r>
                      <a:endParaRPr lang="zh-CN" altLang="en-US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sym typeface="Symbol" panose="05050102010706020507" pitchFamily="18" charset="2"/>
                        </a:rPr>
                        <a:t>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LF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059"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sym typeface="Symbol" panose="05050102010706020507" pitchFamily="18" charset="2"/>
                        </a:rPr>
                        <a:t></a:t>
                      </a:r>
                      <a:endParaRPr lang="zh-CN" altLang="en-US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sym typeface="Symbol" panose="05050102010706020507" pitchFamily="18" charset="2"/>
                        </a:rPr>
                        <a:t>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220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0000FF"/>
                          </a:solidFill>
                        </a:rPr>
                        <a:t>blocking</a:t>
                      </a:r>
                      <a:endParaRPr lang="zh-CN" alt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SF</a:t>
                      </a:r>
                      <a:endParaRPr lang="zh-CN" altLang="en-US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 smtClean="0">
                          <a:sym typeface="Symbol" panose="05050102010706020507" pitchFamily="18" charset="2"/>
                        </a:rPr>
                        <a:t></a:t>
                      </a:r>
                      <a:endParaRPr lang="zh-CN" alt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DF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58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Summary: </a:t>
            </a:r>
            <a:br>
              <a:rPr lang="en-US" altLang="zh-CN" dirty="0" smtClean="0"/>
            </a:br>
            <a:r>
              <a:rPr lang="en-US" altLang="zh-CN" dirty="0" err="1" smtClean="0"/>
              <a:t>LiLi</a:t>
            </a:r>
            <a:r>
              <a:rPr lang="en-US" altLang="zh-CN" dirty="0" smtClean="0"/>
              <a:t> for </a:t>
            </a:r>
            <a:r>
              <a:rPr lang="en-US" altLang="zh-CN" dirty="0" err="1" smtClean="0"/>
              <a:t>Linearzability</a:t>
            </a:r>
            <a:r>
              <a:rPr lang="en-US" altLang="zh-CN" dirty="0"/>
              <a:t> </a:t>
            </a:r>
            <a:r>
              <a:rPr lang="en-US" altLang="zh-CN" dirty="0" smtClean="0"/>
              <a:t>&amp; Liveness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946031"/>
            <a:ext cx="7886700" cy="423093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altLang="zh-CN" sz="2400" dirty="0">
                <a:solidFill>
                  <a:srgbClr val="0000FF"/>
                </a:solidFill>
              </a:rPr>
              <a:t>B</a:t>
            </a:r>
            <a:r>
              <a:rPr lang="en-US" altLang="zh-CN" sz="2400" dirty="0" smtClean="0">
                <a:solidFill>
                  <a:srgbClr val="0000FF"/>
                </a:solidFill>
              </a:rPr>
              <a:t>locking</a:t>
            </a:r>
            <a:r>
              <a:rPr lang="en-US" altLang="zh-CN" sz="2400" dirty="0" smtClean="0"/>
              <a:t>: definite actions</a:t>
            </a:r>
          </a:p>
          <a:p>
            <a:pPr>
              <a:spcBef>
                <a:spcPts val="1200"/>
              </a:spcBef>
            </a:pPr>
            <a:r>
              <a:rPr lang="en-US" altLang="zh-CN" sz="2400" dirty="0" smtClean="0">
                <a:solidFill>
                  <a:srgbClr val="FF0000"/>
                </a:solidFill>
              </a:rPr>
              <a:t>Delay</a:t>
            </a:r>
            <a:r>
              <a:rPr lang="en-US" altLang="zh-CN" sz="2400" dirty="0" smtClean="0"/>
              <a:t>: tokens</a:t>
            </a:r>
          </a:p>
          <a:p>
            <a:pPr>
              <a:spcBef>
                <a:spcPts val="1200"/>
              </a:spcBef>
            </a:pPr>
            <a:r>
              <a:rPr lang="en-US" altLang="zh-CN" sz="2400" dirty="0" smtClean="0">
                <a:solidFill>
                  <a:srgbClr val="00B050"/>
                </a:solidFill>
              </a:rPr>
              <a:t>Unified</a:t>
            </a:r>
            <a:r>
              <a:rPr lang="en-US" altLang="zh-CN" sz="2400" dirty="0" smtClean="0"/>
              <a:t>: By ignoring either or both features, </a:t>
            </a:r>
            <a:r>
              <a:rPr lang="en-US" altLang="zh-CN" sz="2400" dirty="0" err="1" smtClean="0"/>
              <a:t>LiLi</a:t>
            </a:r>
            <a:r>
              <a:rPr lang="en-US" altLang="zh-CN" sz="2400" dirty="0" smtClean="0"/>
              <a:t> can be instantiated to verify all the four progress properties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207477" y="4316046"/>
          <a:ext cx="6541477" cy="16482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9390"/>
                <a:gridCol w="2336003"/>
                <a:gridCol w="487315"/>
                <a:gridCol w="216876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FF0000"/>
                          </a:solidFill>
                        </a:rPr>
                        <a:t>non-delay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FF0000"/>
                          </a:solidFill>
                        </a:rPr>
                        <a:t>delay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954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0000FF"/>
                          </a:solidFill>
                        </a:rPr>
                        <a:t>non-blocking</a:t>
                      </a:r>
                      <a:endParaRPr lang="zh-CN" alt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wait-freedom</a:t>
                      </a:r>
                      <a:endParaRPr lang="zh-CN" altLang="en-US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sym typeface="Symbol" panose="05050102010706020507" pitchFamily="18" charset="2"/>
                        </a:rPr>
                        <a:t>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lock-freedom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59"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sym typeface="Symbol" panose="05050102010706020507" pitchFamily="18" charset="2"/>
                        </a:rPr>
                        <a:t></a:t>
                      </a:r>
                      <a:endParaRPr lang="zh-CN" altLang="en-US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sym typeface="Symbol" panose="05050102010706020507" pitchFamily="18" charset="2"/>
                        </a:rPr>
                        <a:t>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0000FF"/>
                          </a:solidFill>
                        </a:rPr>
                        <a:t>blocking</a:t>
                      </a:r>
                      <a:endParaRPr lang="zh-CN" alt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starvation-freedom</a:t>
                      </a:r>
                      <a:endParaRPr lang="zh-CN" altLang="en-US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 smtClean="0">
                          <a:sym typeface="Symbol" panose="05050102010706020507" pitchFamily="18" charset="2"/>
                        </a:rPr>
                        <a:t></a:t>
                      </a:r>
                      <a:endParaRPr lang="zh-CN" alt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deadlock-freedom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16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标题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of </a:t>
            </a:r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33" name="内容占位符 3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Linearizability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Correctness </a:t>
            </a:r>
            <a:r>
              <a:rPr lang="en-US" altLang="zh-CN" dirty="0" err="1" smtClean="0"/>
              <a:t>w.r.t</a:t>
            </a:r>
            <a:r>
              <a:rPr lang="en-US" altLang="zh-CN" dirty="0" smtClean="0"/>
              <a:t>. functionality</a:t>
            </a:r>
          </a:p>
          <a:p>
            <a:pPr lvl="1"/>
            <a:r>
              <a:rPr lang="en-US" altLang="zh-CN" dirty="0" smtClean="0"/>
              <a:t>Not talk about termination/</a:t>
            </a:r>
            <a:r>
              <a:rPr lang="en-US" altLang="zh-CN" dirty="0" err="1" smtClean="0"/>
              <a:t>liveness</a:t>
            </a:r>
            <a:r>
              <a:rPr lang="en-US" altLang="zh-CN" dirty="0" smtClean="0"/>
              <a:t> properties</a:t>
            </a:r>
          </a:p>
          <a:p>
            <a:pPr>
              <a:spcBef>
                <a:spcPts val="1268"/>
              </a:spcBef>
            </a:pPr>
            <a:r>
              <a:rPr lang="en-US" altLang="zh-CN" dirty="0" smtClean="0"/>
              <a:t>Progress properties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/>
              <a:t>Lock-freedom (LF)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/>
              <a:t>Wait-freedom (WF)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/>
              <a:t>Obstruction-freedom (OF)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/>
              <a:t>Deadlock-freedom (DF)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/>
              <a:t>Starvation-freedom (SF)</a:t>
            </a:r>
          </a:p>
          <a:p>
            <a:endParaRPr lang="en-US" dirty="0"/>
          </a:p>
        </p:txBody>
      </p:sp>
      <p:grpSp>
        <p:nvGrpSpPr>
          <p:cNvPr id="34" name="组合 33"/>
          <p:cNvGrpSpPr/>
          <p:nvPr/>
        </p:nvGrpSpPr>
        <p:grpSpPr>
          <a:xfrm>
            <a:off x="4642121" y="3641869"/>
            <a:ext cx="4501879" cy="1323439"/>
            <a:chOff x="4532615" y="3564594"/>
            <a:chExt cx="4501879" cy="1323439"/>
          </a:xfrm>
        </p:grpSpPr>
        <p:sp>
          <p:nvSpPr>
            <p:cNvPr id="35" name="右大括号 34"/>
            <p:cNvSpPr/>
            <p:nvPr/>
          </p:nvSpPr>
          <p:spPr>
            <a:xfrm>
              <a:off x="4532615" y="3645024"/>
              <a:ext cx="360040" cy="1224136"/>
            </a:xfrm>
            <a:prstGeom prst="rightBrace">
              <a:avLst>
                <a:gd name="adj1" fmla="val 40584"/>
                <a:gd name="adj2" fmla="val 50000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01076" y="3564594"/>
              <a:ext cx="393341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Non-blocking synchronization</a:t>
              </a:r>
            </a:p>
            <a:p>
              <a:r>
                <a:rPr lang="en-US" altLang="zh-CN" sz="2000" dirty="0" smtClean="0"/>
                <a:t>- Program Logics:</a:t>
              </a:r>
            </a:p>
            <a:p>
              <a:r>
                <a:rPr lang="en-US" altLang="zh-CN" sz="2000" dirty="0" smtClean="0"/>
                <a:t>   </a:t>
              </a:r>
              <a:r>
                <a:rPr lang="en-US" altLang="zh-CN" sz="2000" dirty="0" err="1" smtClean="0"/>
                <a:t>Gotsman</a:t>
              </a:r>
              <a:r>
                <a:rPr lang="en-US" altLang="zh-CN" sz="2000" dirty="0" smtClean="0"/>
                <a:t> et al. POPL’09,</a:t>
              </a:r>
            </a:p>
            <a:p>
              <a:r>
                <a:rPr lang="en-US" altLang="zh-CN" sz="2000" dirty="0"/>
                <a:t> </a:t>
              </a:r>
              <a:r>
                <a:rPr lang="en-US" altLang="zh-CN" sz="2000" dirty="0" smtClean="0"/>
                <a:t>  Hoffmann et al. LICS’13, …</a:t>
              </a:r>
              <a:endParaRPr lang="zh-CN" altLang="en-US" sz="2000" dirty="0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630615" y="5200318"/>
            <a:ext cx="4196862" cy="792088"/>
            <a:chOff x="4535364" y="5085184"/>
            <a:chExt cx="4196862" cy="792088"/>
          </a:xfrm>
        </p:grpSpPr>
        <p:sp>
          <p:nvSpPr>
            <p:cNvPr id="38" name="右大括号 37"/>
            <p:cNvSpPr/>
            <p:nvPr/>
          </p:nvSpPr>
          <p:spPr>
            <a:xfrm>
              <a:off x="4535364" y="5085184"/>
              <a:ext cx="360040" cy="792088"/>
            </a:xfrm>
            <a:prstGeom prst="rightBrace">
              <a:avLst>
                <a:gd name="adj1" fmla="val 40584"/>
                <a:gd name="adj2" fmla="val 50000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115332" y="5085184"/>
              <a:ext cx="361689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FF0000"/>
                  </a:solidFill>
                </a:rPr>
                <a:t>Blocking synchronization</a:t>
              </a:r>
              <a:endParaRPr lang="en-US" altLang="zh-CN" sz="2400" dirty="0" smtClean="0">
                <a:solidFill>
                  <a:srgbClr val="FF0000"/>
                </a:solidFill>
              </a:endParaRPr>
            </a:p>
            <a:p>
              <a:pPr lvl="0"/>
              <a:r>
                <a:rPr lang="en-US" altLang="zh-CN" sz="2000" dirty="0">
                  <a:solidFill>
                    <a:srgbClr val="FF0000"/>
                  </a:solidFill>
                </a:rPr>
                <a:t>- Program Logics</a:t>
              </a:r>
              <a:r>
                <a:rPr lang="en-US" altLang="zh-CN" sz="2000" dirty="0" smtClean="0">
                  <a:solidFill>
                    <a:srgbClr val="FF0000"/>
                  </a:solidFill>
                </a:rPr>
                <a:t>:  </a:t>
              </a:r>
              <a:r>
                <a:rPr lang="en-US" altLang="zh-CN" sz="2400" dirty="0" smtClean="0">
                  <a:solidFill>
                    <a:srgbClr val="FF0000"/>
                  </a:solidFill>
                </a:rPr>
                <a:t>???</a:t>
              </a:r>
              <a:endParaRPr lang="zh-CN" altLang="en-US" sz="24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0708" y="260648"/>
            <a:ext cx="1111732" cy="143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7023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 Slides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84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Obstruction-Freedom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Progress when the thread executes in isolation (without interference from </a:t>
            </a:r>
            <a:r>
              <a:rPr lang="en-US" altLang="zh-CN" dirty="0" err="1" smtClean="0"/>
              <a:t>env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121020" y="3096846"/>
          <a:ext cx="6299688" cy="249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6640"/>
                <a:gridCol w="1400279"/>
                <a:gridCol w="422031"/>
                <a:gridCol w="1359877"/>
                <a:gridCol w="363415"/>
                <a:gridCol w="154744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FF0000"/>
                          </a:solidFill>
                        </a:rPr>
                        <a:t>non-delay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FF0000"/>
                          </a:solidFill>
                        </a:rPr>
                        <a:t>“good” delay</a:t>
                      </a:r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unlimited delay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954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0000FF"/>
                          </a:solidFill>
                        </a:rPr>
                        <a:t>non-blocking</a:t>
                      </a:r>
                      <a:endParaRPr lang="zh-CN" alt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wait-freedom</a:t>
                      </a:r>
                      <a:endParaRPr lang="zh-CN" altLang="en-US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sym typeface="Symbol" panose="05050102010706020507" pitchFamily="18" charset="2"/>
                        </a:rPr>
                        <a:t>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lock-freedom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 smtClean="0">
                          <a:sym typeface="Symbol" panose="05050102010706020507" pitchFamily="18" charset="2"/>
                        </a:rPr>
                        <a:t></a:t>
                      </a:r>
                      <a:endParaRPr lang="zh-CN" alt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obstruction-freedom</a:t>
                      </a:r>
                      <a:endParaRPr lang="zh-CN" altLang="en-US" sz="20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59"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sym typeface="Symbol" panose="05050102010706020507" pitchFamily="18" charset="2"/>
                        </a:rPr>
                        <a:t></a:t>
                      </a:r>
                      <a:endParaRPr lang="zh-CN" altLang="en-US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sym typeface="Symbol" panose="05050102010706020507" pitchFamily="18" charset="2"/>
                        </a:rPr>
                        <a:t>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0000FF"/>
                          </a:solidFill>
                        </a:rPr>
                        <a:t>“good” blocking</a:t>
                      </a:r>
                      <a:endParaRPr lang="zh-CN" alt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starvation-freedom</a:t>
                      </a:r>
                      <a:endParaRPr lang="zh-CN" altLang="en-US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 smtClean="0">
                          <a:sym typeface="Symbol" panose="05050102010706020507" pitchFamily="18" charset="2"/>
                        </a:rPr>
                        <a:t></a:t>
                      </a:r>
                      <a:endParaRPr lang="zh-CN" alt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deadlock-freedom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40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Obstruction-Freedom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Progress when the thread executes in isolation (without interference from </a:t>
            </a:r>
            <a:r>
              <a:rPr lang="en-US" altLang="zh-CN" dirty="0" err="1" smtClean="0"/>
              <a:t>env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grpSp>
        <p:nvGrpSpPr>
          <p:cNvPr id="6" name="组合 5"/>
          <p:cNvGrpSpPr/>
          <p:nvPr/>
        </p:nvGrpSpPr>
        <p:grpSpPr>
          <a:xfrm>
            <a:off x="1777317" y="3565357"/>
            <a:ext cx="5197642" cy="1531190"/>
            <a:chOff x="3164305" y="4142521"/>
            <a:chExt cx="5197642" cy="1531190"/>
          </a:xfrm>
        </p:grpSpPr>
        <p:grpSp>
          <p:nvGrpSpPr>
            <p:cNvPr id="7" name="组合 6"/>
            <p:cNvGrpSpPr/>
            <p:nvPr/>
          </p:nvGrpSpPr>
          <p:grpSpPr>
            <a:xfrm>
              <a:off x="3268056" y="4196382"/>
              <a:ext cx="5093891" cy="1477329"/>
              <a:chOff x="3268056" y="4196382"/>
              <a:chExt cx="5093891" cy="1477329"/>
            </a:xfrm>
          </p:grpSpPr>
          <p:sp>
            <p:nvSpPr>
              <p:cNvPr id="9" name="文本框 8"/>
              <p:cNvSpPr txBox="1"/>
              <p:nvPr/>
            </p:nvSpPr>
            <p:spPr>
              <a:xfrm>
                <a:off x="3268056" y="4196383"/>
                <a:ext cx="2539980" cy="1477328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prstClr val="black"/>
                    </a:solidFill>
                  </a:rPr>
                  <a:t>g1() {</a:t>
                </a:r>
              </a:p>
              <a:p>
                <a:r>
                  <a:rPr lang="en-US" altLang="zh-CN" dirty="0">
                    <a:solidFill>
                      <a:prstClr val="black"/>
                    </a:solidFill>
                  </a:rPr>
                  <a:t>    </a:t>
                </a:r>
                <a:r>
                  <a:rPr lang="en-US" altLang="zh-CN" b="1" dirty="0" smtClean="0"/>
                  <a:t>while </a:t>
                </a:r>
                <a:r>
                  <a:rPr lang="en-US" altLang="zh-CN" dirty="0" smtClean="0"/>
                  <a:t>(x &gt; 0) {</a:t>
                </a:r>
              </a:p>
              <a:p>
                <a:r>
                  <a:rPr lang="en-US" altLang="zh-CN" dirty="0"/>
                  <a:t> </a:t>
                </a:r>
                <a:r>
                  <a:rPr lang="en-US" altLang="zh-CN" dirty="0" smtClean="0"/>
                  <a:t>       x--;</a:t>
                </a:r>
              </a:p>
              <a:p>
                <a:r>
                  <a:rPr lang="en-US" altLang="zh-CN" dirty="0"/>
                  <a:t> </a:t>
                </a:r>
                <a:r>
                  <a:rPr lang="en-US" altLang="zh-CN" dirty="0" smtClean="0"/>
                  <a:t>   }</a:t>
                </a:r>
                <a:endParaRPr lang="en-US" altLang="zh-CN" dirty="0"/>
              </a:p>
              <a:p>
                <a:r>
                  <a:rPr lang="en-US" altLang="zh-CN" b="1" dirty="0">
                    <a:solidFill>
                      <a:prstClr val="black"/>
                    </a:solidFill>
                  </a:rPr>
                  <a:t>}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5892901" y="4196382"/>
                <a:ext cx="2469046" cy="1477328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 smtClean="0">
                    <a:solidFill>
                      <a:prstClr val="black"/>
                    </a:solidFill>
                  </a:rPr>
                  <a:t>g2() </a:t>
                </a:r>
                <a:r>
                  <a:rPr lang="en-US" altLang="zh-CN" b="1" dirty="0">
                    <a:solidFill>
                      <a:prstClr val="black"/>
                    </a:solidFill>
                  </a:rPr>
                  <a:t>{</a:t>
                </a:r>
              </a:p>
              <a:p>
                <a:r>
                  <a:rPr lang="en-US" altLang="zh-CN" dirty="0">
                    <a:solidFill>
                      <a:prstClr val="black"/>
                    </a:solidFill>
                  </a:rPr>
                  <a:t>    </a:t>
                </a:r>
                <a:r>
                  <a:rPr lang="en-US" altLang="zh-CN" b="1" dirty="0"/>
                  <a:t>while </a:t>
                </a:r>
                <a:r>
                  <a:rPr lang="en-US" altLang="zh-CN" dirty="0"/>
                  <a:t>(x </a:t>
                </a:r>
                <a:r>
                  <a:rPr lang="en-US" altLang="zh-CN" dirty="0" smtClean="0"/>
                  <a:t>&lt; 10</a:t>
                </a:r>
                <a:r>
                  <a:rPr lang="en-US" altLang="zh-CN" dirty="0"/>
                  <a:t>) {</a:t>
                </a:r>
              </a:p>
              <a:p>
                <a:r>
                  <a:rPr lang="en-US" altLang="zh-CN" dirty="0"/>
                  <a:t>        </a:t>
                </a:r>
                <a:r>
                  <a:rPr lang="en-US" altLang="zh-CN" dirty="0" smtClean="0"/>
                  <a:t>x++;</a:t>
                </a:r>
                <a:endParaRPr lang="en-US" altLang="zh-CN" dirty="0"/>
              </a:p>
              <a:p>
                <a:r>
                  <a:rPr lang="en-US" altLang="zh-CN" dirty="0"/>
                  <a:t>    }</a:t>
                </a:r>
              </a:p>
              <a:p>
                <a:r>
                  <a:rPr lang="en-US" altLang="zh-CN" b="1" dirty="0">
                    <a:solidFill>
                      <a:prstClr val="black"/>
                    </a:solidFill>
                  </a:rPr>
                  <a:t>}</a:t>
                </a: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3164305" y="4142521"/>
              <a:ext cx="5197642" cy="15311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660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5002" y="365126"/>
            <a:ext cx="8233996" cy="1325563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Comparisons with earlier token-based work for LF verification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400" dirty="0" smtClean="0"/>
              <a:t>We all assign </a:t>
            </a:r>
            <a:r>
              <a:rPr lang="en-US" altLang="zh-CN" sz="2400" dirty="0" smtClean="0">
                <a:sym typeface="Symbol" panose="05050102010706020507" pitchFamily="18" charset="2"/>
              </a:rPr>
              <a:t>-</a:t>
            </a:r>
            <a:r>
              <a:rPr lang="en-US" altLang="zh-CN" sz="2400" dirty="0" smtClean="0"/>
              <a:t>tokens to loops (pay </a:t>
            </a:r>
            <a:r>
              <a:rPr lang="en-US" altLang="zh-CN" sz="2400" dirty="0" smtClean="0">
                <a:sym typeface="Symbol" panose="05050102010706020507" pitchFamily="18" charset="2"/>
              </a:rPr>
              <a:t> at each round)</a:t>
            </a:r>
          </a:p>
          <a:p>
            <a:pPr>
              <a:spcBef>
                <a:spcPts val="1200"/>
              </a:spcBef>
            </a:pPr>
            <a:r>
              <a:rPr lang="en-US" altLang="zh-CN" sz="2400" dirty="0" smtClean="0">
                <a:sym typeface="Symbol" panose="05050102010706020507" pitchFamily="18" charset="2"/>
              </a:rPr>
              <a:t>But </a:t>
            </a:r>
            <a:r>
              <a:rPr lang="en-US" altLang="zh-CN" sz="2400" dirty="0" err="1" smtClean="0">
                <a:sym typeface="Symbol" panose="05050102010706020507" pitchFamily="18" charset="2"/>
              </a:rPr>
              <a:t>LiLi</a:t>
            </a:r>
            <a:r>
              <a:rPr lang="en-US" altLang="zh-CN" sz="2400" dirty="0" smtClean="0">
                <a:sym typeface="Symbol" panose="05050102010706020507" pitchFamily="18" charset="2"/>
              </a:rPr>
              <a:t> also assigns -tokens for delaying actions</a:t>
            </a:r>
          </a:p>
          <a:p>
            <a:pPr>
              <a:spcBef>
                <a:spcPts val="1200"/>
              </a:spcBef>
            </a:pPr>
            <a:r>
              <a:rPr lang="en-US" altLang="zh-CN" sz="2400" dirty="0" smtClean="0">
                <a:sym typeface="Symbol" panose="05050102010706020507" pitchFamily="18" charset="2"/>
              </a:rPr>
              <a:t>Earlier work assumes each method has only one delaying action, which is at the linearization point (LP)</a:t>
            </a:r>
          </a:p>
          <a:p>
            <a:endParaRPr lang="en-US" altLang="zh-CN" dirty="0">
              <a:sym typeface="Symbol" panose="05050102010706020507" pitchFamily="18" charset="2"/>
            </a:endParaRPr>
          </a:p>
          <a:p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5314499" y="1027907"/>
            <a:ext cx="3647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  <a:sym typeface="Wingdings" panose="05000000000000000000" pitchFamily="2" charset="2"/>
              </a:rPr>
              <a:t>[Hoffmann et al LICS’13, Liang et al CSL-LICS’14]</a:t>
            </a:r>
            <a:endParaRPr lang="zh-CN" altLang="en-US" sz="1400" dirty="0"/>
          </a:p>
        </p:txBody>
      </p:sp>
      <p:sp>
        <p:nvSpPr>
          <p:cNvPr id="6" name="文本框 5"/>
          <p:cNvSpPr txBox="1"/>
          <p:nvPr/>
        </p:nvSpPr>
        <p:spPr>
          <a:xfrm>
            <a:off x="791154" y="3752008"/>
            <a:ext cx="3511216" cy="28469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b="1" dirty="0" err="1" smtClean="0"/>
              <a:t>incLF</a:t>
            </a:r>
            <a:r>
              <a:rPr lang="en-US" altLang="zh-CN" b="1" dirty="0" smtClean="0"/>
              <a:t>(){</a:t>
            </a:r>
          </a:p>
          <a:p>
            <a:pPr>
              <a:spcBef>
                <a:spcPts val="600"/>
              </a:spcBef>
            </a:pPr>
            <a:r>
              <a:rPr lang="en-US" altLang="zh-CN" b="1" dirty="0" smtClean="0"/>
              <a:t>    local</a:t>
            </a:r>
            <a:r>
              <a:rPr lang="en-US" altLang="zh-CN" dirty="0" smtClean="0"/>
              <a:t> done, r;</a:t>
            </a:r>
          </a:p>
          <a:p>
            <a:pPr>
              <a:spcBef>
                <a:spcPts val="600"/>
              </a:spcBef>
            </a:pPr>
            <a:r>
              <a:rPr lang="en-US" altLang="zh-CN" dirty="0" smtClean="0"/>
              <a:t>    done := false;</a:t>
            </a:r>
          </a:p>
          <a:p>
            <a:pPr>
              <a:spcBef>
                <a:spcPts val="600"/>
              </a:spcBef>
            </a:pPr>
            <a:r>
              <a:rPr lang="en-US" altLang="zh-CN" b="1" dirty="0" smtClean="0"/>
              <a:t>    while</a:t>
            </a:r>
            <a:r>
              <a:rPr lang="en-US" altLang="zh-CN" dirty="0" smtClean="0"/>
              <a:t> (!done) {</a:t>
            </a:r>
          </a:p>
          <a:p>
            <a:pPr>
              <a:spcBef>
                <a:spcPts val="600"/>
              </a:spcBef>
            </a:pPr>
            <a:r>
              <a:rPr lang="en-US" altLang="zh-CN" dirty="0" smtClean="0"/>
              <a:t>        r := </a:t>
            </a:r>
            <a:r>
              <a:rPr lang="en-US" altLang="zh-CN" b="1" dirty="0" err="1" smtClean="0"/>
              <a:t>cnt</a:t>
            </a:r>
            <a:r>
              <a:rPr lang="en-US" altLang="zh-CN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en-US" altLang="zh-CN" dirty="0" smtClean="0"/>
              <a:t>        done :=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cas</a:t>
            </a:r>
            <a:r>
              <a:rPr lang="en-US" altLang="zh-CN" dirty="0" smtClean="0"/>
              <a:t>(</a:t>
            </a:r>
            <a:r>
              <a:rPr lang="en-US" altLang="zh-CN" b="1" dirty="0" err="1" smtClean="0"/>
              <a:t>cnt</a:t>
            </a:r>
            <a:r>
              <a:rPr lang="en-US" altLang="zh-CN" dirty="0" smtClean="0"/>
              <a:t>, r, r + 1);  // LP</a:t>
            </a:r>
          </a:p>
          <a:p>
            <a:pPr>
              <a:spcBef>
                <a:spcPts val="600"/>
              </a:spcBef>
            </a:pPr>
            <a:r>
              <a:rPr lang="en-US" altLang="zh-CN" dirty="0" smtClean="0"/>
              <a:t>    }</a:t>
            </a:r>
          </a:p>
          <a:p>
            <a:pPr>
              <a:spcBef>
                <a:spcPts val="600"/>
              </a:spcBef>
            </a:pPr>
            <a:r>
              <a:rPr lang="en-US" altLang="zh-CN" dirty="0"/>
              <a:t>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6096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0952" y="345687"/>
            <a:ext cx="7886700" cy="635619"/>
          </a:xfrm>
        </p:spPr>
        <p:txBody>
          <a:bodyPr>
            <a:normAutofit fontScale="90000"/>
          </a:bodyPr>
          <a:lstStyle/>
          <a:p>
            <a:r>
              <a:rPr lang="en-US" altLang="zh-CN" sz="4000" dirty="0" smtClean="0"/>
              <a:t>Stratify </a:t>
            </a:r>
            <a:r>
              <a:rPr lang="en-US" altLang="zh-CN" sz="4000" dirty="0" smtClean="0">
                <a:sym typeface="Symbol" panose="05050102010706020507" pitchFamily="18" charset="2"/>
              </a:rPr>
              <a:t>tokens and</a:t>
            </a:r>
            <a:r>
              <a:rPr lang="en-US" altLang="zh-CN" sz="4000" dirty="0" smtClean="0"/>
              <a:t> delaying actions</a:t>
            </a:r>
            <a:endParaRPr lang="zh-CN" altLang="en-US" sz="4000" dirty="0"/>
          </a:p>
        </p:txBody>
      </p:sp>
      <p:sp>
        <p:nvSpPr>
          <p:cNvPr id="11" name="文本框 10"/>
          <p:cNvSpPr txBox="1"/>
          <p:nvPr/>
        </p:nvSpPr>
        <p:spPr>
          <a:xfrm>
            <a:off x="904925" y="1416553"/>
            <a:ext cx="678941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b="1" dirty="0" smtClean="0"/>
              <a:t>add(</a:t>
            </a:r>
            <a:r>
              <a:rPr lang="en-US" altLang="zh-CN" sz="2000" dirty="0" smtClean="0"/>
              <a:t>e</a:t>
            </a:r>
            <a:r>
              <a:rPr lang="en-US" altLang="zh-CN" sz="2000" b="1" dirty="0" smtClean="0"/>
              <a:t>) {</a:t>
            </a:r>
          </a:p>
          <a:p>
            <a:pPr lvl="0">
              <a:spcBef>
                <a:spcPts val="600"/>
              </a:spcBef>
            </a:pPr>
            <a:r>
              <a:rPr lang="en-US" altLang="zh-CN" sz="2000" dirty="0" smtClean="0">
                <a:solidFill>
                  <a:srgbClr val="00B050"/>
                </a:solidFill>
              </a:rPr>
              <a:t>    { </a:t>
            </a:r>
            <a:r>
              <a:rPr lang="en-US" altLang="zh-CN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</a:t>
            </a:r>
            <a:r>
              <a:rPr lang="en-US" altLang="zh-CN" sz="2000" dirty="0">
                <a:solidFill>
                  <a:srgbClr val="FF0000"/>
                </a:solidFill>
                <a:sym typeface="Symbol" panose="05050102010706020507" pitchFamily="18" charset="2"/>
              </a:rPr>
              <a:t>(1, </a:t>
            </a:r>
            <a:r>
              <a:rPr lang="en-US" altLang="zh-CN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2) </a:t>
            </a:r>
            <a:r>
              <a:rPr lang="en-US" altLang="zh-CN" sz="2000" dirty="0" smtClean="0">
                <a:solidFill>
                  <a:srgbClr val="00B050"/>
                </a:solidFill>
                <a:sym typeface="Symbol" panose="05050102010706020507" pitchFamily="18" charset="2"/>
              </a:rPr>
              <a:t></a:t>
            </a:r>
            <a:r>
              <a:rPr lang="en-US" altLang="zh-CN" sz="2000" dirty="0" smtClean="0">
                <a:solidFill>
                  <a:srgbClr val="00B050"/>
                </a:solidFill>
              </a:rPr>
              <a:t> … </a:t>
            </a:r>
            <a:r>
              <a:rPr lang="en-US" altLang="zh-CN" sz="2000" dirty="0" smtClean="0">
                <a:solidFill>
                  <a:srgbClr val="00B050"/>
                </a:solidFill>
                <a:sym typeface="Symbol" panose="05050102010706020507" pitchFamily="18" charset="2"/>
              </a:rPr>
              <a:t>}</a:t>
            </a:r>
            <a:endParaRPr lang="en-US" altLang="zh-CN" sz="2000" b="1" dirty="0" smtClean="0"/>
          </a:p>
          <a:p>
            <a:pPr>
              <a:spcBef>
                <a:spcPts val="600"/>
              </a:spcBef>
            </a:pPr>
            <a:r>
              <a:rPr lang="en-US" altLang="zh-CN" sz="2000" b="1" dirty="0"/>
              <a:t> </a:t>
            </a:r>
            <a:r>
              <a:rPr lang="en-US" altLang="zh-CN" sz="2000" b="1" dirty="0" smtClean="0"/>
              <a:t>   </a:t>
            </a:r>
            <a:r>
              <a:rPr lang="en-US" altLang="zh-CN" sz="2000" dirty="0" smtClean="0"/>
              <a:t>local b := false, p, c; 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/>
              <a:t>    </a:t>
            </a:r>
            <a:r>
              <a:rPr lang="en-US" altLang="zh-CN" sz="2000" b="1" dirty="0" smtClean="0"/>
              <a:t>while</a:t>
            </a:r>
            <a:r>
              <a:rPr lang="en-US" altLang="zh-CN" sz="2000" dirty="0" smtClean="0"/>
              <a:t> (!b) {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(p, c) := </a:t>
            </a:r>
            <a:r>
              <a:rPr lang="en-US" altLang="zh-CN" sz="2000" b="1" dirty="0" smtClean="0"/>
              <a:t>find</a:t>
            </a:r>
            <a:r>
              <a:rPr lang="en-US" altLang="zh-CN" sz="2000" dirty="0" smtClean="0"/>
              <a:t>(e);</a:t>
            </a:r>
            <a:endParaRPr lang="en-US" altLang="zh-CN" sz="2000" b="1" dirty="0"/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solidFill>
                  <a:srgbClr val="00B050"/>
                </a:solidFill>
              </a:rPr>
              <a:t>        </a:t>
            </a:r>
            <a:r>
              <a:rPr lang="en-US" altLang="zh-CN" sz="2000" dirty="0">
                <a:solidFill>
                  <a:srgbClr val="00B050"/>
                </a:solidFill>
              </a:rPr>
              <a:t>{ </a:t>
            </a:r>
            <a:r>
              <a:rPr lang="en-US" altLang="zh-CN" sz="2000" dirty="0" smtClean="0">
                <a:solidFill>
                  <a:srgbClr val="00B050"/>
                </a:solidFill>
              </a:rPr>
              <a:t>valid(p, c) </a:t>
            </a:r>
            <a:r>
              <a:rPr lang="en-US" altLang="zh-CN" sz="2000" dirty="0">
                <a:solidFill>
                  <a:srgbClr val="00B050"/>
                </a:solidFill>
                <a:sym typeface="Symbol" panose="05050102010706020507" pitchFamily="18" charset="2"/>
              </a:rPr>
              <a:t></a:t>
            </a:r>
            <a:r>
              <a:rPr lang="en-US" altLang="zh-CN" sz="2000" dirty="0" smtClean="0">
                <a:solidFill>
                  <a:srgbClr val="00B050"/>
                </a:solidFill>
                <a:sym typeface="Symbol" panose="05050102010706020507" pitchFamily="18" charset="2"/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</a:t>
            </a:r>
            <a:r>
              <a:rPr lang="en-US" altLang="zh-CN" sz="2000" dirty="0">
                <a:solidFill>
                  <a:srgbClr val="FF0000"/>
                </a:solidFill>
                <a:sym typeface="Symbol" panose="05050102010706020507" pitchFamily="18" charset="2"/>
              </a:rPr>
              <a:t>(1, 2) </a:t>
            </a:r>
            <a:r>
              <a:rPr lang="en-US" altLang="zh-CN" sz="2000" dirty="0">
                <a:solidFill>
                  <a:srgbClr val="00B050"/>
                </a:solidFill>
                <a:sym typeface="Symbol" panose="05050102010706020507" pitchFamily="18" charset="2"/>
              </a:rPr>
              <a:t></a:t>
            </a:r>
            <a:r>
              <a:rPr lang="en-US" altLang="zh-CN" sz="2000" dirty="0">
                <a:solidFill>
                  <a:srgbClr val="00B050"/>
                </a:solidFill>
              </a:rPr>
              <a:t> … </a:t>
            </a:r>
            <a:r>
              <a:rPr lang="en-US" altLang="zh-CN" sz="2000" dirty="0" smtClean="0">
                <a:solidFill>
                  <a:srgbClr val="00B050"/>
                </a:solidFill>
              </a:rPr>
              <a:t>  </a:t>
            </a:r>
            <a:r>
              <a:rPr lang="en-US" altLang="zh-CN" sz="2000" dirty="0" smtClean="0">
                <a:solidFill>
                  <a:srgbClr val="00B050"/>
                </a:solidFill>
                <a:sym typeface="Symbol" panose="05050102010706020507" pitchFamily="18" charset="2"/>
              </a:rPr>
              <a:t> </a:t>
            </a:r>
            <a:r>
              <a:rPr lang="en-US" altLang="zh-CN" sz="2000" dirty="0" smtClean="0">
                <a:solidFill>
                  <a:srgbClr val="00B050"/>
                </a:solidFill>
              </a:rPr>
              <a:t>  </a:t>
            </a:r>
            <a:r>
              <a:rPr lang="en-US" altLang="zh-CN" sz="2000" dirty="0">
                <a:solidFill>
                  <a:srgbClr val="00B050"/>
                </a:solidFill>
              </a:rPr>
              <a:t>…  </a:t>
            </a:r>
            <a:r>
              <a:rPr lang="en-US" altLang="zh-CN" sz="2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zh-CN" sz="2000" dirty="0" smtClean="0">
                <a:solidFill>
                  <a:srgbClr val="00B050"/>
                </a:solidFill>
                <a:sym typeface="Symbol" panose="05050102010706020507" pitchFamily="18" charset="2"/>
              </a:rPr>
              <a:t>}</a:t>
            </a:r>
            <a:endParaRPr lang="en-US" altLang="zh-CN" sz="2000" b="1" dirty="0"/>
          </a:p>
          <a:p>
            <a:pPr>
              <a:spcBef>
                <a:spcPts val="600"/>
              </a:spcBef>
            </a:pPr>
            <a:r>
              <a:rPr lang="en-US" altLang="zh-CN" sz="2000" dirty="0" smtClean="0"/>
              <a:t>        </a:t>
            </a:r>
            <a:r>
              <a:rPr lang="en-US" altLang="zh-CN" sz="2000" dirty="0"/>
              <a:t>lock </a:t>
            </a:r>
            <a:r>
              <a:rPr lang="en-US" altLang="zh-CN" sz="2000" dirty="0">
                <a:solidFill>
                  <a:srgbClr val="FF0000"/>
                </a:solidFill>
              </a:rPr>
              <a:t>p</a:t>
            </a:r>
            <a:r>
              <a:rPr lang="en-US" altLang="zh-CN" sz="2000" dirty="0" smtClean="0"/>
              <a:t>;  lock </a:t>
            </a:r>
            <a:r>
              <a:rPr lang="en-US" altLang="zh-CN" sz="2000" dirty="0" smtClean="0">
                <a:solidFill>
                  <a:srgbClr val="FF0000"/>
                </a:solidFill>
              </a:rPr>
              <a:t>c</a:t>
            </a:r>
            <a:r>
              <a:rPr lang="en-US" altLang="zh-CN" sz="2000" dirty="0" smtClean="0"/>
              <a:t>;</a:t>
            </a:r>
          </a:p>
          <a:p>
            <a:r>
              <a:rPr lang="en-US" altLang="zh-CN" sz="2000" dirty="0" smtClean="0">
                <a:solidFill>
                  <a:srgbClr val="00B050"/>
                </a:solidFill>
              </a:rPr>
              <a:t>        </a:t>
            </a:r>
            <a:r>
              <a:rPr lang="en-US" altLang="zh-CN" sz="2000" dirty="0">
                <a:solidFill>
                  <a:srgbClr val="00B050"/>
                </a:solidFill>
              </a:rPr>
              <a:t>{ valid(p, c) </a:t>
            </a:r>
            <a:r>
              <a:rPr lang="en-US" altLang="zh-CN" sz="2000" dirty="0">
                <a:solidFill>
                  <a:srgbClr val="00B050"/>
                </a:solidFill>
                <a:sym typeface="Symbol" panose="05050102010706020507" pitchFamily="18" charset="2"/>
              </a:rPr>
              <a:t> </a:t>
            </a:r>
            <a:r>
              <a:rPr lang="en-US" altLang="zh-CN" sz="2000" dirty="0">
                <a:solidFill>
                  <a:srgbClr val="FF0000"/>
                </a:solidFill>
                <a:sym typeface="Symbol" panose="05050102010706020507" pitchFamily="18" charset="2"/>
              </a:rPr>
              <a:t>(1, </a:t>
            </a:r>
            <a:r>
              <a:rPr lang="en-US" altLang="zh-CN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0) </a:t>
            </a:r>
            <a:r>
              <a:rPr lang="en-US" altLang="zh-CN" sz="2000" dirty="0">
                <a:solidFill>
                  <a:srgbClr val="00B050"/>
                </a:solidFill>
                <a:sym typeface="Symbol" panose="05050102010706020507" pitchFamily="18" charset="2"/>
              </a:rPr>
              <a:t></a:t>
            </a:r>
            <a:r>
              <a:rPr lang="en-US" altLang="zh-CN" sz="2000" dirty="0">
                <a:solidFill>
                  <a:srgbClr val="00B050"/>
                </a:solidFill>
              </a:rPr>
              <a:t> …   </a:t>
            </a:r>
            <a:r>
              <a:rPr lang="en-US" altLang="zh-CN" sz="2000" dirty="0">
                <a:solidFill>
                  <a:srgbClr val="00B050"/>
                </a:solidFill>
                <a:sym typeface="Symbol" panose="05050102010706020507" pitchFamily="18" charset="2"/>
              </a:rPr>
              <a:t> </a:t>
            </a:r>
            <a:r>
              <a:rPr lang="en-US" altLang="zh-CN" sz="2000" dirty="0">
                <a:solidFill>
                  <a:srgbClr val="00B050"/>
                </a:solidFill>
              </a:rPr>
              <a:t>  </a:t>
            </a:r>
            <a:r>
              <a:rPr lang="en-US" altLang="zh-CN" sz="2000" dirty="0" smtClean="0">
                <a:solidFill>
                  <a:srgbClr val="00B050"/>
                </a:solidFill>
              </a:rPr>
              <a:t> </a:t>
            </a:r>
            <a:r>
              <a:rPr lang="en-US" altLang="zh-CN" sz="2000" dirty="0" smtClean="0">
                <a:solidFill>
                  <a:srgbClr val="00B050"/>
                </a:solidFill>
                <a:sym typeface="Symbol" panose="05050102010706020507" pitchFamily="18" charset="2"/>
              </a:rPr>
              <a:t>invalid(p</a:t>
            </a:r>
            <a:r>
              <a:rPr lang="en-US" altLang="zh-CN" sz="2000" dirty="0">
                <a:solidFill>
                  <a:srgbClr val="00B050"/>
                </a:solidFill>
                <a:sym typeface="Symbol" panose="05050102010706020507" pitchFamily="18" charset="2"/>
              </a:rPr>
              <a:t>, c)  </a:t>
            </a:r>
            <a:r>
              <a:rPr lang="en-US" altLang="zh-CN" sz="2000" dirty="0">
                <a:solidFill>
                  <a:srgbClr val="FF0000"/>
                </a:solidFill>
                <a:sym typeface="Symbol" panose="05050102010706020507" pitchFamily="18" charset="2"/>
              </a:rPr>
              <a:t>(1, </a:t>
            </a:r>
            <a:r>
              <a:rPr lang="en-US" altLang="zh-CN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2) </a:t>
            </a:r>
            <a:r>
              <a:rPr lang="en-US" altLang="zh-CN" sz="2000" dirty="0">
                <a:solidFill>
                  <a:srgbClr val="00B050"/>
                </a:solidFill>
                <a:sym typeface="Symbol" panose="05050102010706020507" pitchFamily="18" charset="2"/>
              </a:rPr>
              <a:t> …</a:t>
            </a:r>
            <a:r>
              <a:rPr lang="en-US" altLang="zh-CN" sz="2000" dirty="0">
                <a:solidFill>
                  <a:srgbClr val="0000FF"/>
                </a:solidFill>
                <a:sym typeface="Symbol" panose="05050102010706020507" pitchFamily="18" charset="2"/>
              </a:rPr>
              <a:t>  </a:t>
            </a:r>
            <a:r>
              <a:rPr lang="en-US" altLang="zh-CN" sz="2000" dirty="0">
                <a:solidFill>
                  <a:srgbClr val="00B050"/>
                </a:solidFill>
                <a:sym typeface="Symbol" panose="05050102010706020507" pitchFamily="18" charset="2"/>
              </a:rPr>
              <a:t>}</a:t>
            </a:r>
            <a:endParaRPr lang="zh-CN" altLang="en-US" sz="2000" dirty="0">
              <a:solidFill>
                <a:srgbClr val="00B050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 smtClean="0"/>
              <a:t>        b := </a:t>
            </a:r>
            <a:r>
              <a:rPr lang="en-US" altLang="zh-CN" sz="2000" b="1" dirty="0" smtClean="0"/>
              <a:t>validate</a:t>
            </a:r>
            <a:r>
              <a:rPr lang="en-US" altLang="zh-CN" sz="2000" dirty="0" smtClean="0"/>
              <a:t>(p, c);  if (!b) { unlock </a:t>
            </a:r>
            <a:r>
              <a:rPr lang="en-US" altLang="zh-CN" sz="2000" dirty="0" smtClean="0">
                <a:solidFill>
                  <a:srgbClr val="FF0000"/>
                </a:solidFill>
              </a:rPr>
              <a:t>c</a:t>
            </a:r>
            <a:r>
              <a:rPr lang="en-US" altLang="zh-CN" sz="2000" dirty="0"/>
              <a:t>; unlock </a:t>
            </a:r>
            <a:r>
              <a:rPr lang="en-US" altLang="zh-CN" sz="2000" dirty="0" smtClean="0">
                <a:solidFill>
                  <a:srgbClr val="FF0000"/>
                </a:solidFill>
              </a:rPr>
              <a:t>p</a:t>
            </a:r>
            <a:r>
              <a:rPr lang="en-US" altLang="zh-CN" sz="2000" dirty="0" smtClean="0"/>
              <a:t>; }</a:t>
            </a:r>
            <a:endParaRPr lang="en-US" altLang="zh-CN" sz="2000" dirty="0"/>
          </a:p>
          <a:p>
            <a:pPr>
              <a:spcBef>
                <a:spcPts val="600"/>
              </a:spcBef>
            </a:pPr>
            <a:r>
              <a:rPr lang="en-US" altLang="zh-CN" sz="2000" dirty="0" smtClean="0"/>
              <a:t>    }</a:t>
            </a:r>
            <a:endParaRPr lang="en-US" altLang="zh-CN" sz="2000" b="1" dirty="0"/>
          </a:p>
          <a:p>
            <a:pPr>
              <a:spcBef>
                <a:spcPts val="600"/>
              </a:spcBef>
            </a:pPr>
            <a:r>
              <a:rPr lang="en-US" altLang="zh-CN" sz="2000" dirty="0" smtClean="0"/>
              <a:t>    … // insert e between p and c</a:t>
            </a:r>
            <a:endParaRPr lang="en-US" altLang="zh-CN" sz="2000" dirty="0"/>
          </a:p>
          <a:p>
            <a:pPr>
              <a:spcBef>
                <a:spcPts val="600"/>
              </a:spcBef>
            </a:pPr>
            <a:r>
              <a:rPr lang="en-US" altLang="zh-CN" sz="2000" dirty="0" smtClean="0"/>
              <a:t>    </a:t>
            </a:r>
            <a:r>
              <a:rPr lang="en-US" altLang="zh-CN" sz="2000" dirty="0"/>
              <a:t>unlock </a:t>
            </a:r>
            <a:r>
              <a:rPr lang="en-US" altLang="zh-CN" sz="2000" dirty="0" smtClean="0">
                <a:solidFill>
                  <a:srgbClr val="FF0000"/>
                </a:solidFill>
              </a:rPr>
              <a:t>c</a:t>
            </a:r>
            <a:r>
              <a:rPr lang="en-US" altLang="zh-CN" sz="2000" dirty="0"/>
              <a:t>; unlock </a:t>
            </a:r>
            <a:r>
              <a:rPr lang="en-US" altLang="zh-CN" sz="2000" dirty="0" smtClean="0">
                <a:solidFill>
                  <a:srgbClr val="FF0000"/>
                </a:solidFill>
              </a:rPr>
              <a:t>p</a:t>
            </a:r>
            <a:r>
              <a:rPr lang="en-US" altLang="zh-CN" sz="2000" dirty="0" smtClean="0"/>
              <a:t>;</a:t>
            </a:r>
            <a:endParaRPr lang="en-US" altLang="zh-CN" sz="2000" dirty="0"/>
          </a:p>
          <a:p>
            <a:pPr>
              <a:spcBef>
                <a:spcPts val="600"/>
              </a:spcBef>
            </a:pPr>
            <a:r>
              <a:rPr lang="en-US" altLang="zh-CN" sz="2000" b="1" dirty="0" smtClean="0"/>
              <a:t>}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495621" y="3312989"/>
            <a:ext cx="304282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00B050"/>
                </a:solidFill>
                <a:sym typeface="Symbol" panose="05050102010706020507" pitchFamily="18" charset="2"/>
              </a:rPr>
              <a:t>invalid(p, c</a:t>
            </a:r>
            <a:r>
              <a:rPr lang="en-US" altLang="zh-CN" sz="2000" dirty="0">
                <a:solidFill>
                  <a:srgbClr val="00B050"/>
                </a:solidFill>
                <a:sym typeface="Symbol" panose="05050102010706020507" pitchFamily="18" charset="2"/>
              </a:rPr>
              <a:t>)  </a:t>
            </a:r>
            <a:r>
              <a:rPr lang="en-US" altLang="zh-CN" sz="2000" dirty="0">
                <a:solidFill>
                  <a:srgbClr val="FF0000"/>
                </a:solidFill>
                <a:sym typeface="Symbol" panose="05050102010706020507" pitchFamily="18" charset="2"/>
              </a:rPr>
              <a:t>(1, </a:t>
            </a:r>
            <a:r>
              <a:rPr lang="en-US" altLang="zh-CN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4) </a:t>
            </a:r>
            <a:r>
              <a:rPr lang="en-US" altLang="zh-CN" sz="2000" dirty="0" smtClean="0">
                <a:solidFill>
                  <a:srgbClr val="00B050"/>
                </a:solidFill>
                <a:sym typeface="Symbol" panose="05050102010706020507" pitchFamily="18" charset="2"/>
              </a:rPr>
              <a:t> …</a:t>
            </a:r>
            <a:r>
              <a:rPr lang="en-US" altLang="zh-CN" sz="2000" dirty="0" smtClean="0">
                <a:solidFill>
                  <a:srgbClr val="0000FF"/>
                </a:solidFill>
                <a:sym typeface="Symbol" panose="05050102010706020507" pitchFamily="18" charset="2"/>
              </a:rPr>
              <a:t>  </a:t>
            </a:r>
            <a:r>
              <a:rPr lang="en-US" altLang="zh-CN" sz="2000" dirty="0" smtClean="0">
                <a:solidFill>
                  <a:srgbClr val="00B050"/>
                </a:solidFill>
                <a:sym typeface="Symbol" panose="05050102010706020507" pitchFamily="18" charset="2"/>
              </a:rPr>
              <a:t>}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4" name="圆角矩形标注 13"/>
          <p:cNvSpPr/>
          <p:nvPr/>
        </p:nvSpPr>
        <p:spPr>
          <a:xfrm>
            <a:off x="4723257" y="2345139"/>
            <a:ext cx="4267199" cy="831801"/>
          </a:xfrm>
          <a:prstGeom prst="wedgeRoundRectCallout">
            <a:avLst>
              <a:gd name="adj1" fmla="val -5427"/>
              <a:gd name="adj2" fmla="val 7451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chemeClr val="tx1"/>
                </a:solidFill>
              </a:rPr>
              <a:t>Could </a:t>
            </a:r>
            <a:r>
              <a:rPr lang="en-US" altLang="zh-CN" sz="2400" dirty="0" smtClean="0">
                <a:solidFill>
                  <a:schemeClr val="tx1"/>
                </a:solidFill>
              </a:rPr>
              <a:t>reset </a:t>
            </a:r>
            <a:r>
              <a:rPr lang="en-US" altLang="zh-CN" sz="2400" dirty="0" smtClean="0">
                <a:solidFill>
                  <a:srgbClr val="FF0000"/>
                </a:solidFill>
              </a:rPr>
              <a:t>level-1 </a:t>
            </a:r>
            <a:r>
              <a:rPr lang="en-US" altLang="zh-CN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tokens </a:t>
            </a:r>
            <a:r>
              <a:rPr lang="en-US" altLang="zh-CN" sz="2400" dirty="0" smtClean="0">
                <a:solidFill>
                  <a:schemeClr val="tx1"/>
                </a:solidFill>
              </a:rPr>
              <a:t>when delayed by </a:t>
            </a:r>
            <a:r>
              <a:rPr lang="en-US" altLang="zh-CN" sz="2400" dirty="0" err="1" smtClean="0">
                <a:solidFill>
                  <a:schemeClr val="tx1"/>
                </a:solidFill>
              </a:rPr>
              <a:t>env’s</a:t>
            </a:r>
            <a:r>
              <a:rPr lang="en-US" altLang="zh-CN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rgbClr val="0000FF"/>
                </a:solidFill>
              </a:rPr>
              <a:t>level-2 action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sp>
        <p:nvSpPr>
          <p:cNvPr id="15" name="圆角矩形标注 14"/>
          <p:cNvSpPr/>
          <p:nvPr/>
        </p:nvSpPr>
        <p:spPr>
          <a:xfrm>
            <a:off x="433401" y="903529"/>
            <a:ext cx="3304941" cy="519105"/>
          </a:xfrm>
          <a:prstGeom prst="wedgeRoundRectCallout">
            <a:avLst>
              <a:gd name="adj1" fmla="val -11840"/>
              <a:gd name="adj2" fmla="val 14078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Level 2: for </a:t>
            </a:r>
            <a:r>
              <a:rPr lang="en-US" altLang="zh-CN" sz="2400" dirty="0" smtClean="0">
                <a:solidFill>
                  <a:srgbClr val="0000FF"/>
                </a:solidFill>
              </a:rPr>
              <a:t>add/remove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sp>
        <p:nvSpPr>
          <p:cNvPr id="16" name="圆角矩形标注 15"/>
          <p:cNvSpPr/>
          <p:nvPr/>
        </p:nvSpPr>
        <p:spPr>
          <a:xfrm>
            <a:off x="3381987" y="1182240"/>
            <a:ext cx="3487163" cy="688533"/>
          </a:xfrm>
          <a:prstGeom prst="wedgeRoundRectCallout">
            <a:avLst>
              <a:gd name="adj1" fmla="val -89918"/>
              <a:gd name="adj2" fmla="val 5576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Level 1: for </a:t>
            </a:r>
            <a:r>
              <a:rPr lang="en-US" altLang="zh-CN" sz="2400" dirty="0" smtClean="0">
                <a:solidFill>
                  <a:srgbClr val="FF0000"/>
                </a:solidFill>
              </a:rPr>
              <a:t>lock p &amp; lock c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84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Prevent Live-Lock </a:t>
            </a:r>
            <a:r>
              <a:rPr lang="en-US" altLang="zh-CN" sz="4000" dirty="0"/>
              <a:t>by </a:t>
            </a:r>
            <a:r>
              <a:rPr lang="en-US" altLang="zh-CN" sz="4000" dirty="0" smtClean="0"/>
              <a:t>stratification</a:t>
            </a:r>
            <a:r>
              <a:rPr lang="en-US" altLang="zh-CN" sz="4000" dirty="0"/>
              <a:t> of </a:t>
            </a:r>
            <a:r>
              <a:rPr lang="en-US" altLang="zh-CN" sz="4000" dirty="0">
                <a:sym typeface="Symbol" panose="05050102010706020507" pitchFamily="18" charset="2"/>
              </a:rPr>
              <a:t>-tokens &amp; delaying actions</a:t>
            </a:r>
            <a:r>
              <a:rPr lang="en-US" altLang="zh-CN" sz="4000" dirty="0" smtClean="0"/>
              <a:t> 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4701578"/>
            <a:ext cx="7886700" cy="1687499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Level 2: lock L2</a:t>
            </a:r>
          </a:p>
          <a:p>
            <a:r>
              <a:rPr lang="en-US" altLang="zh-CN" sz="2000" dirty="0" smtClean="0"/>
              <a:t>Level 1: lock L1 </a:t>
            </a:r>
          </a:p>
          <a:p>
            <a:r>
              <a:rPr lang="en-US" altLang="zh-CN" sz="2000" dirty="0"/>
              <a:t>When </a:t>
            </a:r>
            <a:r>
              <a:rPr lang="en-US" altLang="zh-CN" sz="2000" dirty="0" smtClean="0"/>
              <a:t>g2 </a:t>
            </a:r>
            <a:r>
              <a:rPr lang="en-US" altLang="zh-CN" sz="2000" dirty="0"/>
              <a:t>locks L2, </a:t>
            </a:r>
            <a:r>
              <a:rPr lang="en-US" altLang="zh-CN" sz="2000" dirty="0" smtClean="0"/>
              <a:t>g1 </a:t>
            </a:r>
            <a:r>
              <a:rPr lang="en-US" altLang="zh-CN" sz="2000" dirty="0"/>
              <a:t>gets more </a:t>
            </a:r>
            <a:r>
              <a:rPr lang="en-US" altLang="zh-CN" sz="2000" dirty="0">
                <a:solidFill>
                  <a:srgbClr val="0000FF"/>
                </a:solidFill>
              </a:rPr>
              <a:t>1-level </a:t>
            </a:r>
            <a:r>
              <a:rPr lang="en-US" altLang="zh-CN" sz="2000" dirty="0">
                <a:solidFill>
                  <a:srgbClr val="0000FF"/>
                </a:solidFill>
                <a:sym typeface="Symbol" panose="05050102010706020507" pitchFamily="18" charset="2"/>
              </a:rPr>
              <a:t>-tokens</a:t>
            </a:r>
            <a:endParaRPr lang="zh-CN" altLang="en-US" sz="2000" dirty="0">
              <a:solidFill>
                <a:srgbClr val="0000FF"/>
              </a:solidFill>
            </a:endParaRPr>
          </a:p>
          <a:p>
            <a:r>
              <a:rPr lang="en-US" altLang="zh-CN" sz="2000" dirty="0" smtClean="0"/>
              <a:t>But </a:t>
            </a:r>
            <a:r>
              <a:rPr lang="en-US" altLang="zh-CN" sz="2000" dirty="0" smtClean="0">
                <a:solidFill>
                  <a:srgbClr val="0000FF"/>
                </a:solidFill>
              </a:rPr>
              <a:t>2-level </a:t>
            </a:r>
            <a:r>
              <a:rPr lang="en-US" altLang="zh-CN" sz="2000" dirty="0">
                <a:solidFill>
                  <a:srgbClr val="0000FF"/>
                </a:solidFill>
                <a:sym typeface="Symbol" panose="05050102010706020507" pitchFamily="18" charset="2"/>
              </a:rPr>
              <a:t>-</a:t>
            </a:r>
            <a:r>
              <a:rPr lang="en-US" altLang="zh-CN" sz="2000" dirty="0" smtClean="0">
                <a:solidFill>
                  <a:srgbClr val="0000FF"/>
                </a:solidFill>
                <a:sym typeface="Symbol" panose="05050102010706020507" pitchFamily="18" charset="2"/>
              </a:rPr>
              <a:t>tokens</a:t>
            </a:r>
            <a:r>
              <a:rPr lang="zh-CN" altLang="en-US" sz="2000" dirty="0" smtClean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US" altLang="zh-CN" sz="2000" dirty="0" smtClean="0">
                <a:sym typeface="Symbol" panose="05050102010706020507" pitchFamily="18" charset="2"/>
              </a:rPr>
              <a:t>do </a:t>
            </a:r>
            <a:r>
              <a:rPr lang="en-US" altLang="zh-CN" sz="2000" dirty="0" smtClean="0"/>
              <a:t>not increase! </a:t>
            </a:r>
            <a:endParaRPr lang="zh-CN" altLang="en-US" sz="2000" dirty="0"/>
          </a:p>
        </p:txBody>
      </p:sp>
      <p:grpSp>
        <p:nvGrpSpPr>
          <p:cNvPr id="12" name="组合 11"/>
          <p:cNvGrpSpPr/>
          <p:nvPr/>
        </p:nvGrpSpPr>
        <p:grpSpPr>
          <a:xfrm>
            <a:off x="874640" y="1947572"/>
            <a:ext cx="5197642" cy="2497123"/>
            <a:chOff x="3164305" y="4142520"/>
            <a:chExt cx="5197642" cy="2497123"/>
          </a:xfrm>
        </p:grpSpPr>
        <p:grpSp>
          <p:nvGrpSpPr>
            <p:cNvPr id="6" name="组合 5"/>
            <p:cNvGrpSpPr/>
            <p:nvPr/>
          </p:nvGrpSpPr>
          <p:grpSpPr>
            <a:xfrm>
              <a:off x="3268056" y="4196382"/>
              <a:ext cx="5093891" cy="2308325"/>
              <a:chOff x="3268056" y="4196382"/>
              <a:chExt cx="5093891" cy="2308325"/>
            </a:xfrm>
          </p:grpSpPr>
          <p:sp>
            <p:nvSpPr>
              <p:cNvPr id="9" name="文本框 8"/>
              <p:cNvSpPr txBox="1"/>
              <p:nvPr/>
            </p:nvSpPr>
            <p:spPr>
              <a:xfrm>
                <a:off x="3268056" y="4196383"/>
                <a:ext cx="2539980" cy="2308324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prstClr val="black"/>
                    </a:solidFill>
                  </a:rPr>
                  <a:t>g1() {</a:t>
                </a:r>
              </a:p>
              <a:p>
                <a:r>
                  <a:rPr lang="en-US" altLang="zh-CN" dirty="0">
                    <a:solidFill>
                      <a:prstClr val="black"/>
                    </a:solidFill>
                  </a:rPr>
                  <a:t>   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lock</a:t>
                </a:r>
                <a:r>
                  <a:rPr lang="en-US" altLang="zh-CN" dirty="0">
                    <a:solidFill>
                      <a:prstClr val="black"/>
                    </a:solidFill>
                  </a:rPr>
                  <a:t> L1; </a:t>
                </a:r>
              </a:p>
              <a:p>
                <a:r>
                  <a:rPr lang="en-US" altLang="zh-CN" dirty="0">
                    <a:solidFill>
                      <a:prstClr val="black"/>
                    </a:solidFill>
                  </a:rPr>
                  <a:t>    </a:t>
                </a:r>
                <a:r>
                  <a:rPr lang="en-US" altLang="zh-CN" b="1" dirty="0">
                    <a:solidFill>
                      <a:prstClr val="black"/>
                    </a:solidFill>
                  </a:rPr>
                  <a:t>while</a:t>
                </a:r>
                <a:r>
                  <a:rPr lang="en-US" altLang="zh-CN" dirty="0">
                    <a:solidFill>
                      <a:prstClr val="black"/>
                    </a:solidFill>
                  </a:rPr>
                  <a:t> (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available</a:t>
                </a:r>
                <a:r>
                  <a:rPr lang="en-US" altLang="zh-CN" dirty="0">
                    <a:solidFill>
                      <a:prstClr val="black"/>
                    </a:solidFill>
                  </a:rPr>
                  <a:t>(L2)) {</a:t>
                </a:r>
              </a:p>
              <a:p>
                <a:r>
                  <a:rPr lang="en-US" altLang="zh-CN" dirty="0">
                    <a:solidFill>
                      <a:prstClr val="black"/>
                    </a:solidFill>
                  </a:rPr>
                  <a:t>       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unlock</a:t>
                </a:r>
                <a:r>
                  <a:rPr lang="en-US" altLang="zh-CN" dirty="0">
                    <a:solidFill>
                      <a:prstClr val="black"/>
                    </a:solidFill>
                  </a:rPr>
                  <a:t> L1;</a:t>
                </a:r>
              </a:p>
              <a:p>
                <a:r>
                  <a:rPr lang="en-US" altLang="zh-CN" dirty="0">
                    <a:solidFill>
                      <a:prstClr val="black"/>
                    </a:solidFill>
                  </a:rPr>
                  <a:t>       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lock</a:t>
                </a:r>
                <a:r>
                  <a:rPr lang="en-US" altLang="zh-CN" dirty="0">
                    <a:solidFill>
                      <a:prstClr val="black"/>
                    </a:solidFill>
                  </a:rPr>
                  <a:t> L1;</a:t>
                </a:r>
              </a:p>
              <a:p>
                <a:r>
                  <a:rPr lang="en-US" altLang="zh-CN" dirty="0">
                    <a:solidFill>
                      <a:prstClr val="black"/>
                    </a:solidFill>
                  </a:rPr>
                  <a:t>    }</a:t>
                </a:r>
              </a:p>
              <a:p>
                <a:r>
                  <a:rPr lang="en-US" altLang="zh-CN" dirty="0">
                    <a:solidFill>
                      <a:prstClr val="black"/>
                    </a:solidFill>
                  </a:rPr>
                  <a:t>   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unlock</a:t>
                </a:r>
                <a:r>
                  <a:rPr lang="en-US" altLang="zh-CN" dirty="0">
                    <a:solidFill>
                      <a:prstClr val="black"/>
                    </a:solidFill>
                  </a:rPr>
                  <a:t> L1;</a:t>
                </a:r>
              </a:p>
              <a:p>
                <a:r>
                  <a:rPr lang="en-US" altLang="zh-CN" b="1" dirty="0">
                    <a:solidFill>
                      <a:prstClr val="black"/>
                    </a:solidFill>
                  </a:rPr>
                  <a:t>}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5892901" y="4196382"/>
                <a:ext cx="2469046" cy="2308324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 smtClean="0">
                    <a:solidFill>
                      <a:prstClr val="black"/>
                    </a:solidFill>
                  </a:rPr>
                  <a:t>g2() </a:t>
                </a:r>
                <a:r>
                  <a:rPr lang="en-US" altLang="zh-CN" b="1" dirty="0">
                    <a:solidFill>
                      <a:prstClr val="black"/>
                    </a:solidFill>
                  </a:rPr>
                  <a:t>{</a:t>
                </a:r>
              </a:p>
              <a:p>
                <a:r>
                  <a:rPr lang="en-US" altLang="zh-CN" dirty="0">
                    <a:solidFill>
                      <a:prstClr val="black"/>
                    </a:solidFill>
                  </a:rPr>
                  <a:t>   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lock</a:t>
                </a:r>
                <a:r>
                  <a:rPr lang="en-US" altLang="zh-CN" dirty="0">
                    <a:solidFill>
                      <a:prstClr val="black"/>
                    </a:solidFill>
                  </a:rPr>
                  <a:t> </a:t>
                </a:r>
                <a:r>
                  <a:rPr lang="en-US" altLang="zh-CN" dirty="0" smtClean="0">
                    <a:solidFill>
                      <a:prstClr val="black"/>
                    </a:solidFill>
                  </a:rPr>
                  <a:t>L2; </a:t>
                </a:r>
                <a:endParaRPr lang="en-US" altLang="zh-CN" dirty="0">
                  <a:solidFill>
                    <a:prstClr val="black"/>
                  </a:solidFill>
                </a:endParaRPr>
              </a:p>
              <a:p>
                <a:r>
                  <a:rPr lang="en-US" altLang="zh-CN" dirty="0">
                    <a:solidFill>
                      <a:prstClr val="black"/>
                    </a:solidFill>
                  </a:rPr>
                  <a:t>    </a:t>
                </a:r>
                <a:r>
                  <a:rPr lang="en-US" altLang="zh-CN" b="1" dirty="0">
                    <a:solidFill>
                      <a:prstClr val="black"/>
                    </a:solidFill>
                  </a:rPr>
                  <a:t>while</a:t>
                </a:r>
                <a:r>
                  <a:rPr lang="en-US" altLang="zh-CN" dirty="0">
                    <a:solidFill>
                      <a:prstClr val="black"/>
                    </a:solidFill>
                  </a:rPr>
                  <a:t> (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available</a:t>
                </a:r>
                <a:r>
                  <a:rPr lang="en-US" altLang="zh-CN" dirty="0" smtClean="0">
                    <a:solidFill>
                      <a:prstClr val="black"/>
                    </a:solidFill>
                  </a:rPr>
                  <a:t>(L1)) </a:t>
                </a:r>
                <a:r>
                  <a:rPr lang="en-US" altLang="zh-CN" dirty="0">
                    <a:solidFill>
                      <a:prstClr val="black"/>
                    </a:solidFill>
                  </a:rPr>
                  <a:t>{</a:t>
                </a:r>
              </a:p>
              <a:p>
                <a:r>
                  <a:rPr lang="en-US" altLang="zh-CN" dirty="0">
                    <a:solidFill>
                      <a:prstClr val="black"/>
                    </a:solidFill>
                  </a:rPr>
                  <a:t>       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unlock</a:t>
                </a:r>
                <a:r>
                  <a:rPr lang="en-US" altLang="zh-CN" dirty="0">
                    <a:solidFill>
                      <a:prstClr val="black"/>
                    </a:solidFill>
                  </a:rPr>
                  <a:t> </a:t>
                </a:r>
                <a:r>
                  <a:rPr lang="en-US" altLang="zh-CN" dirty="0" smtClean="0">
                    <a:solidFill>
                      <a:prstClr val="black"/>
                    </a:solidFill>
                  </a:rPr>
                  <a:t>L2;</a:t>
                </a:r>
                <a:endParaRPr lang="en-US" altLang="zh-CN" dirty="0">
                  <a:solidFill>
                    <a:prstClr val="black"/>
                  </a:solidFill>
                </a:endParaRPr>
              </a:p>
              <a:p>
                <a:r>
                  <a:rPr lang="en-US" altLang="zh-CN" dirty="0">
                    <a:solidFill>
                      <a:prstClr val="black"/>
                    </a:solidFill>
                  </a:rPr>
                  <a:t>       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lock</a:t>
                </a:r>
                <a:r>
                  <a:rPr lang="en-US" altLang="zh-CN" dirty="0">
                    <a:solidFill>
                      <a:prstClr val="black"/>
                    </a:solidFill>
                  </a:rPr>
                  <a:t> </a:t>
                </a:r>
                <a:r>
                  <a:rPr lang="en-US" altLang="zh-CN" dirty="0" smtClean="0">
                    <a:solidFill>
                      <a:prstClr val="black"/>
                    </a:solidFill>
                  </a:rPr>
                  <a:t>L2;</a:t>
                </a:r>
                <a:endParaRPr lang="en-US" altLang="zh-CN" dirty="0">
                  <a:solidFill>
                    <a:prstClr val="black"/>
                  </a:solidFill>
                </a:endParaRPr>
              </a:p>
              <a:p>
                <a:r>
                  <a:rPr lang="en-US" altLang="zh-CN" dirty="0">
                    <a:solidFill>
                      <a:prstClr val="black"/>
                    </a:solidFill>
                  </a:rPr>
                  <a:t>    }</a:t>
                </a:r>
              </a:p>
              <a:p>
                <a:r>
                  <a:rPr lang="en-US" altLang="zh-CN" dirty="0">
                    <a:solidFill>
                      <a:prstClr val="black"/>
                    </a:solidFill>
                  </a:rPr>
                  <a:t>   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unlock</a:t>
                </a:r>
                <a:r>
                  <a:rPr lang="en-US" altLang="zh-CN" dirty="0">
                    <a:solidFill>
                      <a:prstClr val="black"/>
                    </a:solidFill>
                  </a:rPr>
                  <a:t> </a:t>
                </a:r>
                <a:r>
                  <a:rPr lang="en-US" altLang="zh-CN" dirty="0" smtClean="0">
                    <a:solidFill>
                      <a:prstClr val="black"/>
                    </a:solidFill>
                  </a:rPr>
                  <a:t>L2;</a:t>
                </a:r>
                <a:endParaRPr lang="en-US" altLang="zh-CN" dirty="0">
                  <a:solidFill>
                    <a:prstClr val="black"/>
                  </a:solidFill>
                </a:endParaRPr>
              </a:p>
              <a:p>
                <a:r>
                  <a:rPr lang="en-US" altLang="zh-CN" b="1" dirty="0">
                    <a:solidFill>
                      <a:prstClr val="black"/>
                    </a:solidFill>
                  </a:rPr>
                  <a:t>}</a:t>
                </a:r>
              </a:p>
            </p:txBody>
          </p:sp>
        </p:grpSp>
        <p:sp>
          <p:nvSpPr>
            <p:cNvPr id="11" name="矩形 10"/>
            <p:cNvSpPr/>
            <p:nvPr/>
          </p:nvSpPr>
          <p:spPr>
            <a:xfrm>
              <a:off x="3164305" y="4142520"/>
              <a:ext cx="5197642" cy="24971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6559868" y="2398755"/>
            <a:ext cx="1755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g1(); 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altLang="zh-CN" sz="2400" dirty="0"/>
              <a:t>  </a:t>
            </a:r>
            <a:r>
              <a:rPr lang="en-US" altLang="zh-CN" sz="2400" dirty="0" smtClean="0"/>
              <a:t>g2();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86463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Establish </a:t>
            </a:r>
            <a:r>
              <a:rPr lang="en-US" altLang="zh-CN" dirty="0" smtClean="0">
                <a:solidFill>
                  <a:srgbClr val="FF0000"/>
                </a:solidFill>
              </a:rPr>
              <a:t>D</a:t>
            </a:r>
            <a:endParaRPr lang="zh-CN" altLang="en-US" dirty="0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Termination of loop (“critical section”) when D is enabled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pPr lvl="1">
              <a:spcBef>
                <a:spcPts val="1672"/>
              </a:spcBef>
            </a:pPr>
            <a:r>
              <a:rPr lang="en-US" altLang="zh-CN" dirty="0"/>
              <a:t>p’ has one less </a:t>
            </a:r>
            <a:r>
              <a:rPr lang="en-US" altLang="zh-CN" dirty="0" smtClean="0">
                <a:solidFill>
                  <a:srgbClr val="00B050"/>
                </a:solidFill>
                <a:sym typeface="Symbol" panose="05050102010706020507" pitchFamily="18" charset="2"/>
              </a:rPr>
              <a:t></a:t>
            </a:r>
            <a:r>
              <a:rPr lang="en-US" altLang="zh-CN" dirty="0" smtClean="0">
                <a:sym typeface="Symbol" panose="05050102010706020507" pitchFamily="18" charset="2"/>
              </a:rPr>
              <a:t>-</a:t>
            </a:r>
            <a:r>
              <a:rPr lang="en-US" altLang="zh-CN" dirty="0" smtClean="0"/>
              <a:t>token </a:t>
            </a:r>
            <a:r>
              <a:rPr lang="en-US" altLang="zh-CN" dirty="0"/>
              <a:t>than p</a:t>
            </a:r>
          </a:p>
          <a:p>
            <a:pPr lvl="2">
              <a:spcBef>
                <a:spcPts val="1272"/>
              </a:spcBef>
            </a:pPr>
            <a:r>
              <a:rPr lang="en-US" altLang="zh-CN" dirty="0"/>
              <a:t>one token is consumed to start the new iteration</a:t>
            </a:r>
          </a:p>
          <a:p>
            <a:pPr lvl="1">
              <a:spcBef>
                <a:spcPts val="2272"/>
              </a:spcBef>
            </a:pPr>
            <a:r>
              <a:rPr lang="en-US" altLang="zh-CN" dirty="0">
                <a:solidFill>
                  <a:srgbClr val="00B050"/>
                </a:solidFill>
                <a:sym typeface="Symbol" panose="05050102010706020507" pitchFamily="18" charset="2"/>
              </a:rPr>
              <a:t></a:t>
            </a:r>
            <a:r>
              <a:rPr lang="en-US" altLang="zh-CN" dirty="0">
                <a:sym typeface="Symbol" panose="05050102010706020507" pitchFamily="18" charset="2"/>
              </a:rPr>
              <a:t>-</a:t>
            </a:r>
            <a:r>
              <a:rPr lang="en-US" altLang="zh-CN" dirty="0" smtClean="0"/>
              <a:t>tokens do not increase, unless delayed by </a:t>
            </a:r>
            <a:r>
              <a:rPr lang="en-US" altLang="zh-CN" dirty="0" err="1" smtClean="0"/>
              <a:t>env</a:t>
            </a:r>
            <a:endParaRPr lang="zh-CN" altLang="en-US" dirty="0" smtClean="0"/>
          </a:p>
          <a:p>
            <a:endParaRPr lang="en-US" altLang="zh-CN" dirty="0" smtClean="0"/>
          </a:p>
        </p:txBody>
      </p:sp>
      <p:grpSp>
        <p:nvGrpSpPr>
          <p:cNvPr id="12" name="组合 11"/>
          <p:cNvGrpSpPr/>
          <p:nvPr/>
        </p:nvGrpSpPr>
        <p:grpSpPr>
          <a:xfrm>
            <a:off x="628650" y="2897529"/>
            <a:ext cx="7886700" cy="1084044"/>
            <a:chOff x="628650" y="2835637"/>
            <a:chExt cx="7886700" cy="1084044"/>
          </a:xfrm>
        </p:grpSpPr>
        <p:grpSp>
          <p:nvGrpSpPr>
            <p:cNvPr id="18" name="组合 17"/>
            <p:cNvGrpSpPr/>
            <p:nvPr/>
          </p:nvGrpSpPr>
          <p:grpSpPr>
            <a:xfrm>
              <a:off x="4890208" y="2841222"/>
              <a:ext cx="2555362" cy="461665"/>
              <a:chOff x="4354882" y="1896299"/>
              <a:chExt cx="2555362" cy="461665"/>
            </a:xfrm>
          </p:grpSpPr>
          <p:sp>
            <p:nvSpPr>
              <p:cNvPr id="4" name="文本框 3"/>
              <p:cNvSpPr txBox="1"/>
              <p:nvPr/>
            </p:nvSpPr>
            <p:spPr>
              <a:xfrm>
                <a:off x="5662928" y="1896299"/>
                <a:ext cx="12473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/>
                  <a:t>{p’} </a:t>
                </a:r>
                <a:r>
                  <a:rPr lang="en-US" altLang="zh-CN" sz="2400" dirty="0" smtClean="0">
                    <a:solidFill>
                      <a:srgbClr val="0000FF"/>
                    </a:solidFill>
                  </a:rPr>
                  <a:t>C</a:t>
                </a:r>
                <a:r>
                  <a:rPr lang="en-US" altLang="zh-CN" sz="2400" dirty="0" smtClean="0"/>
                  <a:t> {p}</a:t>
                </a:r>
                <a:endParaRPr lang="zh-CN" altLang="en-US" sz="2400" dirty="0"/>
              </a:p>
            </p:txBody>
          </p:sp>
          <p:grpSp>
            <p:nvGrpSpPr>
              <p:cNvPr id="5" name="组合 4"/>
              <p:cNvGrpSpPr/>
              <p:nvPr/>
            </p:nvGrpSpPr>
            <p:grpSpPr>
              <a:xfrm>
                <a:off x="5414012" y="2016241"/>
                <a:ext cx="210279" cy="283336"/>
                <a:chOff x="1081825" y="3412901"/>
                <a:chExt cx="167426" cy="283336"/>
              </a:xfrm>
            </p:grpSpPr>
            <p:cxnSp>
              <p:nvCxnSpPr>
                <p:cNvPr id="16" name="直接连接符 15"/>
                <p:cNvCxnSpPr/>
                <p:nvPr/>
              </p:nvCxnSpPr>
              <p:spPr>
                <a:xfrm>
                  <a:off x="1081825" y="3412901"/>
                  <a:ext cx="0" cy="283336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接连接符 16"/>
                <p:cNvCxnSpPr/>
                <p:nvPr/>
              </p:nvCxnSpPr>
              <p:spPr>
                <a:xfrm>
                  <a:off x="1081825" y="3554569"/>
                  <a:ext cx="167426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文本框 5"/>
              <p:cNvSpPr txBox="1"/>
              <p:nvPr/>
            </p:nvSpPr>
            <p:spPr>
              <a:xfrm>
                <a:off x="4354882" y="1896299"/>
                <a:ext cx="12032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rgbClr val="FF0000"/>
                    </a:solidFill>
                  </a:rPr>
                  <a:t>D</a:t>
                </a:r>
                <a:r>
                  <a:rPr lang="en-US" altLang="zh-CN" sz="2400" dirty="0" smtClean="0"/>
                  <a:t>, R, G</a:t>
                </a:r>
                <a:endParaRPr lang="zh-CN" altLang="en-US" sz="2400" dirty="0"/>
              </a:p>
            </p:txBody>
          </p:sp>
        </p:grpSp>
        <p:cxnSp>
          <p:nvCxnSpPr>
            <p:cNvPr id="7" name="直接连接符 6"/>
            <p:cNvCxnSpPr/>
            <p:nvPr/>
          </p:nvCxnSpPr>
          <p:spPr>
            <a:xfrm>
              <a:off x="628650" y="3380451"/>
              <a:ext cx="78867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组合 2"/>
            <p:cNvGrpSpPr/>
            <p:nvPr/>
          </p:nvGrpSpPr>
          <p:grpSpPr>
            <a:xfrm>
              <a:off x="2246612" y="3458016"/>
              <a:ext cx="5083187" cy="461665"/>
              <a:chOff x="1582615" y="3376944"/>
              <a:chExt cx="5083187" cy="461665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2950491" y="3376944"/>
                <a:ext cx="37153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/>
                  <a:t>{p} while B do </a:t>
                </a:r>
                <a:r>
                  <a:rPr lang="en-US" altLang="zh-CN" sz="2400" dirty="0" smtClean="0">
                    <a:solidFill>
                      <a:srgbClr val="0000FF"/>
                    </a:solidFill>
                  </a:rPr>
                  <a:t>C</a:t>
                </a:r>
                <a:r>
                  <a:rPr lang="en-US" altLang="zh-CN" sz="24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altLang="zh-CN" sz="2400" dirty="0" smtClean="0"/>
                  <a:t>{p</a:t>
                </a:r>
                <a:r>
                  <a:rPr lang="en-US" altLang="zh-CN" sz="2400" dirty="0">
                    <a:sym typeface="Symbol" panose="05050102010706020507" pitchFamily="18" charset="2"/>
                  </a:rPr>
                  <a:t>  </a:t>
                </a:r>
                <a:r>
                  <a:rPr lang="en-US" altLang="zh-CN" sz="2400" dirty="0" smtClean="0">
                    <a:sym typeface="Symbol" panose="05050102010706020507" pitchFamily="18" charset="2"/>
                  </a:rPr>
                  <a:t>B</a:t>
                </a:r>
                <a:r>
                  <a:rPr lang="en-US" altLang="zh-CN" sz="2400" dirty="0" smtClean="0"/>
                  <a:t>}</a:t>
                </a:r>
                <a:endParaRPr lang="zh-CN" altLang="en-US" sz="2400" dirty="0"/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2701576" y="3496886"/>
                <a:ext cx="210279" cy="283336"/>
                <a:chOff x="1081825" y="3412901"/>
                <a:chExt cx="167426" cy="283336"/>
              </a:xfrm>
            </p:grpSpPr>
            <p:cxnSp>
              <p:nvCxnSpPr>
                <p:cNvPr id="14" name="直接连接符 13"/>
                <p:cNvCxnSpPr/>
                <p:nvPr/>
              </p:nvCxnSpPr>
              <p:spPr>
                <a:xfrm>
                  <a:off x="1081825" y="3412901"/>
                  <a:ext cx="0" cy="283336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接连接符 14"/>
                <p:cNvCxnSpPr/>
                <p:nvPr/>
              </p:nvCxnSpPr>
              <p:spPr>
                <a:xfrm>
                  <a:off x="1081825" y="3554569"/>
                  <a:ext cx="167426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文本框 9"/>
              <p:cNvSpPr txBox="1"/>
              <p:nvPr/>
            </p:nvSpPr>
            <p:spPr>
              <a:xfrm>
                <a:off x="1582615" y="3376944"/>
                <a:ext cx="10259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rgbClr val="FF0000"/>
                    </a:solidFill>
                  </a:rPr>
                  <a:t>D</a:t>
                </a:r>
                <a:r>
                  <a:rPr lang="en-US" altLang="zh-CN" sz="2400" dirty="0" smtClean="0"/>
                  <a:t>, R, </a:t>
                </a:r>
                <a:r>
                  <a:rPr lang="en-US" altLang="zh-CN" sz="2400" dirty="0" smtClean="0">
                    <a:sym typeface="Symbol" panose="05050102010706020507" pitchFamily="18" charset="2"/>
                  </a:rPr>
                  <a:t>G</a:t>
                </a:r>
                <a:endParaRPr lang="zh-CN" altLang="en-US" sz="2400" dirty="0"/>
              </a:p>
            </p:txBody>
          </p:sp>
        </p:grpSp>
        <p:sp>
          <p:nvSpPr>
            <p:cNvPr id="11" name="文本框 10"/>
            <p:cNvSpPr txBox="1"/>
            <p:nvPr/>
          </p:nvSpPr>
          <p:spPr>
            <a:xfrm>
              <a:off x="747657" y="2838133"/>
              <a:ext cx="40405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p </a:t>
              </a:r>
              <a:r>
                <a:rPr lang="en-US" altLang="zh-CN" sz="2400" dirty="0" smtClean="0">
                  <a:sym typeface="Symbol" panose="05050102010706020507" pitchFamily="18" charset="2"/>
                </a:rPr>
                <a:t> B </a:t>
              </a:r>
              <a:r>
                <a:rPr lang="en-US" altLang="zh-CN" sz="2400" dirty="0">
                  <a:sym typeface="Symbol" panose="05050102010706020507" pitchFamily="18" charset="2"/>
                </a:rPr>
                <a:t> </a:t>
              </a:r>
              <a:r>
                <a:rPr lang="en-US" altLang="zh-CN" sz="24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Enabled(D)</a:t>
              </a:r>
              <a:r>
                <a:rPr lang="en-US" altLang="zh-CN" sz="2400" dirty="0" smtClean="0">
                  <a:sym typeface="Symbol" panose="05050102010706020507" pitchFamily="18" charset="2"/>
                </a:rPr>
                <a:t>  </a:t>
              </a:r>
              <a:r>
                <a:rPr lang="en-US" altLang="zh-CN" sz="2400" dirty="0" smtClean="0"/>
                <a:t>p</a:t>
              </a:r>
              <a:r>
                <a:rPr lang="en-US" altLang="zh-CN" sz="2400" dirty="0" smtClean="0">
                  <a:sym typeface="Symbol" panose="05050102010706020507" pitchFamily="18" charset="2"/>
                </a:rPr>
                <a:t>’ </a:t>
              </a:r>
              <a:r>
                <a:rPr lang="en-US" altLang="zh-CN" sz="2400" b="1" dirty="0" smtClean="0">
                  <a:solidFill>
                    <a:srgbClr val="C00000"/>
                  </a:solidFill>
                  <a:sym typeface="Symbol" panose="05050102010706020507" pitchFamily="18" charset="2"/>
                </a:rPr>
                <a:t>*</a:t>
              </a:r>
              <a:r>
                <a:rPr lang="en-US" altLang="zh-CN" sz="2400" dirty="0">
                  <a:solidFill>
                    <a:srgbClr val="00B050"/>
                  </a:solidFill>
                  <a:sym typeface="Symbol" panose="05050102010706020507" pitchFamily="18" charset="2"/>
                </a:rPr>
                <a:t> </a:t>
              </a:r>
              <a:endParaRPr lang="zh-CN" alt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943618" y="2835637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…</a:t>
              </a:r>
              <a:endParaRPr lang="zh-CN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77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5542"/>
          </a:xfrm>
        </p:spPr>
        <p:txBody>
          <a:bodyPr/>
          <a:lstStyle/>
          <a:p>
            <a:r>
              <a:rPr lang="en-US" altLang="zh-CN" dirty="0" smtClean="0"/>
              <a:t>Establish </a:t>
            </a:r>
            <a:r>
              <a:rPr lang="en-US" altLang="zh-CN" dirty="0" smtClean="0">
                <a:solidFill>
                  <a:srgbClr val="FF0000"/>
                </a:solidFill>
              </a:rPr>
              <a:t>D</a:t>
            </a:r>
            <a:endParaRPr lang="zh-CN" altLang="en-US" dirty="0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>
          <a:xfrm>
            <a:off x="628650" y="1383323"/>
            <a:ext cx="7886700" cy="479364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Termination of loop (“critical section”) when D is enabled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Global constraints</a:t>
            </a:r>
            <a:r>
              <a:rPr lang="en-US" altLang="zh-CN" dirty="0"/>
              <a:t> </a:t>
            </a:r>
            <a:r>
              <a:rPr lang="en-US" altLang="zh-CN" dirty="0" smtClean="0"/>
              <a:t>(at TOP rule)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628650" y="2308756"/>
            <a:ext cx="7886700" cy="1084044"/>
            <a:chOff x="628650" y="2835637"/>
            <a:chExt cx="7886700" cy="1084044"/>
          </a:xfrm>
        </p:grpSpPr>
        <p:grpSp>
          <p:nvGrpSpPr>
            <p:cNvPr id="18" name="组合 17"/>
            <p:cNvGrpSpPr/>
            <p:nvPr/>
          </p:nvGrpSpPr>
          <p:grpSpPr>
            <a:xfrm>
              <a:off x="4890208" y="2841222"/>
              <a:ext cx="2555362" cy="461665"/>
              <a:chOff x="4354882" y="1896299"/>
              <a:chExt cx="2555362" cy="461665"/>
            </a:xfrm>
          </p:grpSpPr>
          <p:sp>
            <p:nvSpPr>
              <p:cNvPr id="4" name="文本框 3"/>
              <p:cNvSpPr txBox="1"/>
              <p:nvPr/>
            </p:nvSpPr>
            <p:spPr>
              <a:xfrm>
                <a:off x="5662928" y="1896299"/>
                <a:ext cx="12473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/>
                  <a:t>{p’} </a:t>
                </a:r>
                <a:r>
                  <a:rPr lang="en-US" altLang="zh-CN" sz="2400" dirty="0" smtClean="0">
                    <a:solidFill>
                      <a:srgbClr val="0000FF"/>
                    </a:solidFill>
                  </a:rPr>
                  <a:t>C</a:t>
                </a:r>
                <a:r>
                  <a:rPr lang="en-US" altLang="zh-CN" sz="2400" dirty="0" smtClean="0"/>
                  <a:t> {p}</a:t>
                </a:r>
                <a:endParaRPr lang="zh-CN" altLang="en-US" sz="2400" dirty="0"/>
              </a:p>
            </p:txBody>
          </p:sp>
          <p:grpSp>
            <p:nvGrpSpPr>
              <p:cNvPr id="5" name="组合 4"/>
              <p:cNvGrpSpPr/>
              <p:nvPr/>
            </p:nvGrpSpPr>
            <p:grpSpPr>
              <a:xfrm>
                <a:off x="5414012" y="2016241"/>
                <a:ext cx="210279" cy="283336"/>
                <a:chOff x="1081825" y="3412901"/>
                <a:chExt cx="167426" cy="283336"/>
              </a:xfrm>
            </p:grpSpPr>
            <p:cxnSp>
              <p:nvCxnSpPr>
                <p:cNvPr id="16" name="直接连接符 15"/>
                <p:cNvCxnSpPr/>
                <p:nvPr/>
              </p:nvCxnSpPr>
              <p:spPr>
                <a:xfrm>
                  <a:off x="1081825" y="3412901"/>
                  <a:ext cx="0" cy="283336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接连接符 16"/>
                <p:cNvCxnSpPr/>
                <p:nvPr/>
              </p:nvCxnSpPr>
              <p:spPr>
                <a:xfrm>
                  <a:off x="1081825" y="3554569"/>
                  <a:ext cx="167426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文本框 5"/>
              <p:cNvSpPr txBox="1"/>
              <p:nvPr/>
            </p:nvSpPr>
            <p:spPr>
              <a:xfrm>
                <a:off x="4354882" y="1896299"/>
                <a:ext cx="12032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rgbClr val="FF0000"/>
                    </a:solidFill>
                  </a:rPr>
                  <a:t>D</a:t>
                </a:r>
                <a:r>
                  <a:rPr lang="en-US" altLang="zh-CN" sz="2400" dirty="0" smtClean="0"/>
                  <a:t>, R, G</a:t>
                </a:r>
                <a:endParaRPr lang="zh-CN" altLang="en-US" sz="2400" dirty="0"/>
              </a:p>
            </p:txBody>
          </p:sp>
        </p:grpSp>
        <p:cxnSp>
          <p:nvCxnSpPr>
            <p:cNvPr id="7" name="直接连接符 6"/>
            <p:cNvCxnSpPr/>
            <p:nvPr/>
          </p:nvCxnSpPr>
          <p:spPr>
            <a:xfrm>
              <a:off x="628650" y="3380451"/>
              <a:ext cx="78867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组合 2"/>
            <p:cNvGrpSpPr/>
            <p:nvPr/>
          </p:nvGrpSpPr>
          <p:grpSpPr>
            <a:xfrm>
              <a:off x="2246612" y="3458016"/>
              <a:ext cx="5083187" cy="461665"/>
              <a:chOff x="1582615" y="3376944"/>
              <a:chExt cx="5083187" cy="461665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2950491" y="3376944"/>
                <a:ext cx="37153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/>
                  <a:t>{p} while B do </a:t>
                </a:r>
                <a:r>
                  <a:rPr lang="en-US" altLang="zh-CN" sz="2400" dirty="0" smtClean="0">
                    <a:solidFill>
                      <a:srgbClr val="0000FF"/>
                    </a:solidFill>
                  </a:rPr>
                  <a:t>C</a:t>
                </a:r>
                <a:r>
                  <a:rPr lang="en-US" altLang="zh-CN" sz="24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altLang="zh-CN" sz="2400" dirty="0" smtClean="0"/>
                  <a:t>{p</a:t>
                </a:r>
                <a:r>
                  <a:rPr lang="en-US" altLang="zh-CN" sz="2400" dirty="0">
                    <a:sym typeface="Symbol" panose="05050102010706020507" pitchFamily="18" charset="2"/>
                  </a:rPr>
                  <a:t>  </a:t>
                </a:r>
                <a:r>
                  <a:rPr lang="en-US" altLang="zh-CN" sz="2400" dirty="0" smtClean="0">
                    <a:sym typeface="Symbol" panose="05050102010706020507" pitchFamily="18" charset="2"/>
                  </a:rPr>
                  <a:t>B</a:t>
                </a:r>
                <a:r>
                  <a:rPr lang="en-US" altLang="zh-CN" sz="2400" dirty="0" smtClean="0"/>
                  <a:t>}</a:t>
                </a:r>
                <a:endParaRPr lang="zh-CN" altLang="en-US" sz="2400" dirty="0"/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2701576" y="3496886"/>
                <a:ext cx="210279" cy="283336"/>
                <a:chOff x="1081825" y="3412901"/>
                <a:chExt cx="167426" cy="283336"/>
              </a:xfrm>
            </p:grpSpPr>
            <p:cxnSp>
              <p:nvCxnSpPr>
                <p:cNvPr id="14" name="直接连接符 13"/>
                <p:cNvCxnSpPr/>
                <p:nvPr/>
              </p:nvCxnSpPr>
              <p:spPr>
                <a:xfrm>
                  <a:off x="1081825" y="3412901"/>
                  <a:ext cx="0" cy="283336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接连接符 14"/>
                <p:cNvCxnSpPr/>
                <p:nvPr/>
              </p:nvCxnSpPr>
              <p:spPr>
                <a:xfrm>
                  <a:off x="1081825" y="3554569"/>
                  <a:ext cx="167426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文本框 9"/>
              <p:cNvSpPr txBox="1"/>
              <p:nvPr/>
            </p:nvSpPr>
            <p:spPr>
              <a:xfrm>
                <a:off x="1582615" y="3376944"/>
                <a:ext cx="10259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rgbClr val="FF0000"/>
                    </a:solidFill>
                  </a:rPr>
                  <a:t>D</a:t>
                </a:r>
                <a:r>
                  <a:rPr lang="en-US" altLang="zh-CN" sz="2400" dirty="0" smtClean="0"/>
                  <a:t>, R, </a:t>
                </a:r>
                <a:r>
                  <a:rPr lang="en-US" altLang="zh-CN" sz="2400" dirty="0" smtClean="0">
                    <a:sym typeface="Symbol" panose="05050102010706020507" pitchFamily="18" charset="2"/>
                  </a:rPr>
                  <a:t>G</a:t>
                </a:r>
                <a:endParaRPr lang="zh-CN" altLang="en-US" sz="2400" dirty="0"/>
              </a:p>
            </p:txBody>
          </p:sp>
        </p:grpSp>
        <p:sp>
          <p:nvSpPr>
            <p:cNvPr id="11" name="文本框 10"/>
            <p:cNvSpPr txBox="1"/>
            <p:nvPr/>
          </p:nvSpPr>
          <p:spPr>
            <a:xfrm>
              <a:off x="747657" y="2838133"/>
              <a:ext cx="40405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p </a:t>
              </a:r>
              <a:r>
                <a:rPr lang="en-US" altLang="zh-CN" sz="2400" dirty="0" smtClean="0">
                  <a:sym typeface="Symbol" panose="05050102010706020507" pitchFamily="18" charset="2"/>
                </a:rPr>
                <a:t> B </a:t>
              </a:r>
              <a:r>
                <a:rPr lang="en-US" altLang="zh-CN" sz="2400" dirty="0">
                  <a:sym typeface="Symbol" panose="05050102010706020507" pitchFamily="18" charset="2"/>
                </a:rPr>
                <a:t> </a:t>
              </a:r>
              <a:r>
                <a:rPr lang="en-US" altLang="zh-CN" sz="24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Enabled(D)</a:t>
              </a:r>
              <a:r>
                <a:rPr lang="en-US" altLang="zh-CN" sz="2400" dirty="0" smtClean="0">
                  <a:sym typeface="Symbol" panose="05050102010706020507" pitchFamily="18" charset="2"/>
                </a:rPr>
                <a:t>  </a:t>
              </a:r>
              <a:r>
                <a:rPr lang="en-US" altLang="zh-CN" sz="2400" dirty="0" smtClean="0"/>
                <a:t>p</a:t>
              </a:r>
              <a:r>
                <a:rPr lang="en-US" altLang="zh-CN" sz="2400" dirty="0" smtClean="0">
                  <a:sym typeface="Symbol" panose="05050102010706020507" pitchFamily="18" charset="2"/>
                </a:rPr>
                <a:t>’ </a:t>
              </a:r>
              <a:r>
                <a:rPr lang="en-US" altLang="zh-CN" sz="2400" b="1" dirty="0" smtClean="0">
                  <a:solidFill>
                    <a:srgbClr val="C00000"/>
                  </a:solidFill>
                  <a:sym typeface="Symbol" panose="05050102010706020507" pitchFamily="18" charset="2"/>
                </a:rPr>
                <a:t>*</a:t>
              </a:r>
              <a:r>
                <a:rPr lang="en-US" altLang="zh-CN" sz="2400" dirty="0">
                  <a:solidFill>
                    <a:srgbClr val="00B050"/>
                  </a:solidFill>
                  <a:sym typeface="Symbol" panose="05050102010706020507" pitchFamily="18" charset="2"/>
                </a:rPr>
                <a:t> </a:t>
              </a:r>
              <a:endParaRPr lang="zh-CN" alt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943618" y="2835637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…</a:t>
              </a:r>
              <a:endParaRPr lang="zh-CN" altLang="en-US" sz="2400" dirty="0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28650" y="4586800"/>
            <a:ext cx="7886700" cy="1628945"/>
            <a:chOff x="628650" y="4586800"/>
            <a:chExt cx="7886700" cy="1628945"/>
          </a:xfrm>
        </p:grpSpPr>
        <p:grpSp>
          <p:nvGrpSpPr>
            <p:cNvPr id="21" name="组合 20"/>
            <p:cNvGrpSpPr/>
            <p:nvPr/>
          </p:nvGrpSpPr>
          <p:grpSpPr>
            <a:xfrm>
              <a:off x="1224214" y="4586800"/>
              <a:ext cx="6428642" cy="461665"/>
              <a:chOff x="4354882" y="1896299"/>
              <a:chExt cx="6428642" cy="461665"/>
            </a:xfrm>
          </p:grpSpPr>
          <p:sp>
            <p:nvSpPr>
              <p:cNvPr id="32" name="文本框 31"/>
              <p:cNvSpPr txBox="1"/>
              <p:nvPr/>
            </p:nvSpPr>
            <p:spPr>
              <a:xfrm>
                <a:off x="5662927" y="1896299"/>
                <a:ext cx="51205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/>
                  <a:t>{p </a:t>
                </a:r>
                <a:r>
                  <a:rPr lang="en-US" altLang="zh-CN" sz="2400" dirty="0" smtClean="0">
                    <a:sym typeface="Symbol" panose="05050102010706020507" pitchFamily="18" charset="2"/>
                  </a:rPr>
                  <a:t> </a:t>
                </a:r>
                <a:r>
                  <a:rPr lang="en-US" altLang="zh-CN" sz="2400" dirty="0" err="1" smtClean="0">
                    <a:sym typeface="Symbol" panose="05050102010706020507" pitchFamily="18" charset="2"/>
                  </a:rPr>
                  <a:t>arem</a:t>
                </a:r>
                <a:r>
                  <a:rPr lang="en-US" altLang="zh-CN" sz="2400" dirty="0" smtClean="0">
                    <a:sym typeface="Symbol" panose="05050102010706020507" pitchFamily="18" charset="2"/>
                  </a:rPr>
                  <a:t>(</a:t>
                </a:r>
                <a:r>
                  <a:rPr lang="en-US" altLang="zh-CN" sz="2400" dirty="0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A</a:t>
                </a:r>
                <a:r>
                  <a:rPr lang="en-US" altLang="zh-CN" sz="2400" dirty="0" smtClean="0">
                    <a:sym typeface="Symbol" panose="05050102010706020507" pitchFamily="18" charset="2"/>
                  </a:rPr>
                  <a:t>)  (E)</a:t>
                </a:r>
                <a:r>
                  <a:rPr lang="en-US" altLang="zh-CN" sz="2400" dirty="0" smtClean="0"/>
                  <a:t>} </a:t>
                </a:r>
                <a:r>
                  <a:rPr lang="en-US" altLang="zh-CN" sz="2400" dirty="0" smtClean="0">
                    <a:solidFill>
                      <a:srgbClr val="0000FF"/>
                    </a:solidFill>
                  </a:rPr>
                  <a:t>C</a:t>
                </a:r>
                <a:r>
                  <a:rPr lang="en-US" altLang="zh-CN" sz="2400" dirty="0" smtClean="0"/>
                  <a:t> {p </a:t>
                </a:r>
                <a:r>
                  <a:rPr lang="en-US" altLang="zh-CN" sz="2400" dirty="0" smtClean="0">
                    <a:sym typeface="Symbol" panose="05050102010706020507" pitchFamily="18" charset="2"/>
                  </a:rPr>
                  <a:t> </a:t>
                </a:r>
                <a:r>
                  <a:rPr lang="en-US" altLang="zh-CN" sz="2400" dirty="0" err="1" smtClean="0">
                    <a:sym typeface="Symbol" panose="05050102010706020507" pitchFamily="18" charset="2"/>
                  </a:rPr>
                  <a:t>arem</a:t>
                </a:r>
                <a:r>
                  <a:rPr lang="en-US" altLang="zh-CN" sz="2400" dirty="0" smtClean="0">
                    <a:sym typeface="Symbol" panose="05050102010706020507" pitchFamily="18" charset="2"/>
                  </a:rPr>
                  <a:t>(skip)</a:t>
                </a:r>
                <a:r>
                  <a:rPr lang="en-US" altLang="zh-CN" sz="2400" dirty="0" smtClean="0"/>
                  <a:t>}</a:t>
                </a:r>
                <a:endParaRPr lang="zh-CN" altLang="en-US" sz="2400" dirty="0"/>
              </a:p>
            </p:txBody>
          </p:sp>
          <p:grpSp>
            <p:nvGrpSpPr>
              <p:cNvPr id="33" name="组合 32"/>
              <p:cNvGrpSpPr/>
              <p:nvPr/>
            </p:nvGrpSpPr>
            <p:grpSpPr>
              <a:xfrm>
                <a:off x="5414012" y="2016241"/>
                <a:ext cx="210279" cy="283336"/>
                <a:chOff x="1081825" y="3412901"/>
                <a:chExt cx="167426" cy="283336"/>
              </a:xfrm>
            </p:grpSpPr>
            <p:cxnSp>
              <p:nvCxnSpPr>
                <p:cNvPr id="35" name="直接连接符 34"/>
                <p:cNvCxnSpPr/>
                <p:nvPr/>
              </p:nvCxnSpPr>
              <p:spPr>
                <a:xfrm>
                  <a:off x="1081825" y="3412901"/>
                  <a:ext cx="0" cy="283336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接连接符 35"/>
                <p:cNvCxnSpPr/>
                <p:nvPr/>
              </p:nvCxnSpPr>
              <p:spPr>
                <a:xfrm>
                  <a:off x="1081825" y="3554569"/>
                  <a:ext cx="167426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文本框 33"/>
              <p:cNvSpPr txBox="1"/>
              <p:nvPr/>
            </p:nvSpPr>
            <p:spPr>
              <a:xfrm>
                <a:off x="4354882" y="1896299"/>
                <a:ext cx="12032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rgbClr val="FF0000"/>
                    </a:solidFill>
                  </a:rPr>
                  <a:t>D</a:t>
                </a:r>
                <a:r>
                  <a:rPr lang="en-US" altLang="zh-CN" sz="2400" dirty="0" smtClean="0"/>
                  <a:t>, R, G</a:t>
                </a:r>
                <a:endParaRPr lang="zh-CN" altLang="en-US" sz="2400" dirty="0"/>
              </a:p>
            </p:txBody>
          </p:sp>
        </p:grpSp>
        <p:cxnSp>
          <p:nvCxnSpPr>
            <p:cNvPr id="22" name="直接连接符 21"/>
            <p:cNvCxnSpPr/>
            <p:nvPr/>
          </p:nvCxnSpPr>
          <p:spPr>
            <a:xfrm>
              <a:off x="628650" y="5676515"/>
              <a:ext cx="78867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组合 22"/>
            <p:cNvGrpSpPr/>
            <p:nvPr/>
          </p:nvGrpSpPr>
          <p:grpSpPr>
            <a:xfrm>
              <a:off x="2713000" y="5754080"/>
              <a:ext cx="2759143" cy="461665"/>
              <a:chOff x="1582615" y="3376944"/>
              <a:chExt cx="2759143" cy="461665"/>
            </a:xfrm>
          </p:grpSpPr>
          <p:sp>
            <p:nvSpPr>
              <p:cNvPr id="26" name="文本框 25"/>
              <p:cNvSpPr txBox="1"/>
              <p:nvPr/>
            </p:nvSpPr>
            <p:spPr>
              <a:xfrm>
                <a:off x="2950492" y="3376944"/>
                <a:ext cx="13912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/>
                  <a:t>{p} C : </a:t>
                </a:r>
                <a:r>
                  <a:rPr lang="en-US" altLang="zh-CN" sz="2400" dirty="0" smtClean="0">
                    <a:solidFill>
                      <a:srgbClr val="0000FF"/>
                    </a:solidFill>
                  </a:rPr>
                  <a:t>A</a:t>
                </a:r>
                <a:endParaRPr lang="zh-CN" altLang="en-US" sz="2400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2701576" y="3496886"/>
                <a:ext cx="210279" cy="283336"/>
                <a:chOff x="1081825" y="3412901"/>
                <a:chExt cx="167426" cy="283336"/>
              </a:xfrm>
            </p:grpSpPr>
            <p:cxnSp>
              <p:nvCxnSpPr>
                <p:cNvPr id="30" name="直接连接符 29"/>
                <p:cNvCxnSpPr/>
                <p:nvPr/>
              </p:nvCxnSpPr>
              <p:spPr>
                <a:xfrm>
                  <a:off x="1081825" y="3412901"/>
                  <a:ext cx="0" cy="283336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接连接符 30"/>
                <p:cNvCxnSpPr/>
                <p:nvPr/>
              </p:nvCxnSpPr>
              <p:spPr>
                <a:xfrm>
                  <a:off x="1081825" y="3554569"/>
                  <a:ext cx="167426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文本框 28"/>
              <p:cNvSpPr txBox="1"/>
              <p:nvPr/>
            </p:nvSpPr>
            <p:spPr>
              <a:xfrm>
                <a:off x="1582615" y="3376944"/>
                <a:ext cx="10259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rgbClr val="FF0000"/>
                    </a:solidFill>
                  </a:rPr>
                  <a:t>D</a:t>
                </a:r>
                <a:r>
                  <a:rPr lang="en-US" altLang="zh-CN" sz="2400" dirty="0" smtClean="0"/>
                  <a:t>, R, </a:t>
                </a:r>
                <a:r>
                  <a:rPr lang="en-US" altLang="zh-CN" sz="2400" dirty="0" smtClean="0">
                    <a:sym typeface="Symbol" panose="05050102010706020507" pitchFamily="18" charset="2"/>
                  </a:rPr>
                  <a:t>G</a:t>
                </a:r>
                <a:endParaRPr lang="zh-CN" altLang="en-US" sz="2400" dirty="0"/>
              </a:p>
            </p:txBody>
          </p:sp>
        </p:grpSp>
        <p:sp>
          <p:nvSpPr>
            <p:cNvPr id="37" name="文本框 36"/>
            <p:cNvSpPr txBox="1"/>
            <p:nvPr/>
          </p:nvSpPr>
          <p:spPr>
            <a:xfrm>
              <a:off x="628650" y="5072951"/>
              <a:ext cx="23839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p </a:t>
              </a:r>
              <a:r>
                <a:rPr lang="en-US" altLang="zh-CN" sz="2400" dirty="0" smtClean="0">
                  <a:sym typeface="Symbol" panose="05050102010706020507" pitchFamily="18" charset="2"/>
                </a:rPr>
                <a:t> </a:t>
              </a:r>
              <a:r>
                <a:rPr lang="en-US" altLang="zh-CN" sz="24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Enabled(D)</a:t>
              </a:r>
              <a:endParaRPr lang="zh-CN" alt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3229956" y="5105054"/>
              <a:ext cx="47957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G </a:t>
              </a:r>
              <a:r>
                <a:rPr lang="en-US" altLang="zh-CN" sz="2400" dirty="0" smtClean="0">
                  <a:sym typeface="Symbol" panose="05050102010706020507" pitchFamily="18" charset="2"/>
                </a:rPr>
                <a:t> D  (</a:t>
              </a:r>
              <a:r>
                <a:rPr lang="en-US" altLang="zh-CN" sz="24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Enabled(D) </a:t>
              </a:r>
              <a:r>
                <a:rPr lang="en-US" altLang="zh-CN" sz="2400" dirty="0" smtClean="0">
                  <a:solidFill>
                    <a:srgbClr val="FF0000"/>
                  </a:solidFill>
                  <a:sym typeface="Wingdings 3" panose="05040102010807070707" pitchFamily="18" charset="2"/>
                </a:rPr>
                <a:t></a:t>
              </a:r>
              <a:r>
                <a:rPr lang="en-US" altLang="zh-CN" sz="2400" dirty="0">
                  <a:solidFill>
                    <a:srgbClr val="FF0000"/>
                  </a:solidFill>
                  <a:sym typeface="Symbol" panose="05050102010706020507" pitchFamily="18" charset="2"/>
                </a:rPr>
                <a:t> Enabled(D</a:t>
              </a:r>
              <a:r>
                <a:rPr lang="en-US" altLang="zh-CN" sz="24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)</a:t>
              </a:r>
              <a:r>
                <a:rPr lang="en-US" altLang="zh-CN" sz="2400" dirty="0" smtClean="0">
                  <a:sym typeface="Symbol" panose="05050102010706020507" pitchFamily="18" charset="2"/>
                </a:rPr>
                <a:t>)</a:t>
              </a:r>
              <a:endParaRPr lang="zh-CN" alt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8067584" y="5072952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…</a:t>
              </a:r>
              <a:endParaRPr lang="zh-CN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91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DProgress</a:t>
            </a:r>
            <a:r>
              <a:rPr lang="en-US" altLang="zh-CN" dirty="0" smtClean="0"/>
              <a:t> queue for blocking</a:t>
            </a:r>
            <a:endParaRPr lang="zh-CN" altLang="en-US" dirty="0"/>
          </a:p>
        </p:txBody>
      </p:sp>
      <p:grpSp>
        <p:nvGrpSpPr>
          <p:cNvPr id="20" name="组合 19"/>
          <p:cNvGrpSpPr/>
          <p:nvPr/>
        </p:nvGrpSpPr>
        <p:grpSpPr>
          <a:xfrm>
            <a:off x="5870144" y="3679656"/>
            <a:ext cx="2555362" cy="461665"/>
            <a:chOff x="4354882" y="1896299"/>
            <a:chExt cx="2555362" cy="461665"/>
          </a:xfrm>
        </p:grpSpPr>
        <p:sp>
          <p:nvSpPr>
            <p:cNvPr id="30" name="文本框 29"/>
            <p:cNvSpPr txBox="1"/>
            <p:nvPr/>
          </p:nvSpPr>
          <p:spPr>
            <a:xfrm>
              <a:off x="5662928" y="1896299"/>
              <a:ext cx="1247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{p’} </a:t>
              </a:r>
              <a:r>
                <a:rPr lang="en-US" altLang="zh-CN" sz="2400" dirty="0" smtClean="0">
                  <a:solidFill>
                    <a:srgbClr val="0000FF"/>
                  </a:solidFill>
                </a:rPr>
                <a:t>C</a:t>
              </a:r>
              <a:r>
                <a:rPr lang="en-US" altLang="zh-CN" sz="2400" dirty="0" smtClean="0"/>
                <a:t> {p}</a:t>
              </a:r>
              <a:endParaRPr lang="zh-CN" altLang="en-US" sz="2400" dirty="0"/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5414012" y="2016241"/>
              <a:ext cx="210279" cy="283336"/>
              <a:chOff x="1081825" y="3412901"/>
              <a:chExt cx="167426" cy="283336"/>
            </a:xfrm>
          </p:grpSpPr>
          <p:cxnSp>
            <p:nvCxnSpPr>
              <p:cNvPr id="33" name="直接连接符 32"/>
              <p:cNvCxnSpPr/>
              <p:nvPr/>
            </p:nvCxnSpPr>
            <p:spPr>
              <a:xfrm>
                <a:off x="1081825" y="3412901"/>
                <a:ext cx="0" cy="28333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1081825" y="3554569"/>
                <a:ext cx="167426" cy="0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2" name="文本框 31"/>
            <p:cNvSpPr txBox="1"/>
            <p:nvPr/>
          </p:nvSpPr>
          <p:spPr>
            <a:xfrm>
              <a:off x="4354882" y="1896299"/>
              <a:ext cx="12032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</a:rPr>
                <a:t>D</a:t>
              </a:r>
              <a:r>
                <a:rPr lang="en-US" altLang="zh-CN" sz="2400" dirty="0" smtClean="0"/>
                <a:t>, R, G</a:t>
              </a:r>
              <a:endParaRPr lang="zh-CN" altLang="en-US" sz="2400" dirty="0"/>
            </a:p>
          </p:txBody>
        </p:sp>
      </p:grpSp>
      <p:cxnSp>
        <p:nvCxnSpPr>
          <p:cNvPr id="21" name="直接连接符 20"/>
          <p:cNvCxnSpPr/>
          <p:nvPr/>
        </p:nvCxnSpPr>
        <p:spPr>
          <a:xfrm>
            <a:off x="775560" y="4218885"/>
            <a:ext cx="7886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>
            <a:off x="2393522" y="4296450"/>
            <a:ext cx="5083187" cy="461665"/>
            <a:chOff x="1582615" y="3376944"/>
            <a:chExt cx="5083187" cy="461665"/>
          </a:xfrm>
        </p:grpSpPr>
        <p:sp>
          <p:nvSpPr>
            <p:cNvPr id="25" name="文本框 24"/>
            <p:cNvSpPr txBox="1"/>
            <p:nvPr/>
          </p:nvSpPr>
          <p:spPr>
            <a:xfrm>
              <a:off x="2950491" y="3376944"/>
              <a:ext cx="37153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{p} while B do </a:t>
              </a:r>
              <a:r>
                <a:rPr lang="en-US" altLang="zh-CN" sz="2400" dirty="0" smtClean="0">
                  <a:solidFill>
                    <a:srgbClr val="0000FF"/>
                  </a:solidFill>
                </a:rPr>
                <a:t>C</a:t>
              </a:r>
              <a:r>
                <a:rPr lang="en-US" altLang="zh-CN" sz="2400" dirty="0" smtClean="0">
                  <a:solidFill>
                    <a:srgbClr val="C00000"/>
                  </a:solidFill>
                </a:rPr>
                <a:t> </a:t>
              </a:r>
              <a:r>
                <a:rPr lang="en-US" altLang="zh-CN" sz="2400" dirty="0" smtClean="0"/>
                <a:t>{p</a:t>
              </a:r>
              <a:r>
                <a:rPr lang="en-US" altLang="zh-CN" sz="2400" dirty="0">
                  <a:sym typeface="Symbol" panose="05050102010706020507" pitchFamily="18" charset="2"/>
                </a:rPr>
                <a:t>  </a:t>
              </a:r>
              <a:r>
                <a:rPr lang="en-US" altLang="zh-CN" sz="2400" dirty="0" smtClean="0">
                  <a:sym typeface="Symbol" panose="05050102010706020507" pitchFamily="18" charset="2"/>
                </a:rPr>
                <a:t>B</a:t>
              </a:r>
              <a:r>
                <a:rPr lang="en-US" altLang="zh-CN" sz="2400" dirty="0" smtClean="0"/>
                <a:t>}</a:t>
              </a:r>
              <a:endParaRPr lang="zh-CN" altLang="en-US" sz="2400" dirty="0"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2701576" y="3496886"/>
              <a:ext cx="210279" cy="283336"/>
              <a:chOff x="1081825" y="3412901"/>
              <a:chExt cx="167426" cy="283336"/>
            </a:xfrm>
          </p:grpSpPr>
          <p:cxnSp>
            <p:nvCxnSpPr>
              <p:cNvPr id="28" name="直接连接符 27"/>
              <p:cNvCxnSpPr/>
              <p:nvPr/>
            </p:nvCxnSpPr>
            <p:spPr>
              <a:xfrm>
                <a:off x="1081825" y="3412901"/>
                <a:ext cx="0" cy="28333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>
                <a:off x="1081825" y="3554569"/>
                <a:ext cx="167426" cy="0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文本框 26"/>
            <p:cNvSpPr txBox="1"/>
            <p:nvPr/>
          </p:nvSpPr>
          <p:spPr>
            <a:xfrm>
              <a:off x="1582615" y="3376944"/>
              <a:ext cx="10259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</a:rPr>
                <a:t>D</a:t>
              </a:r>
              <a:r>
                <a:rPr lang="en-US" altLang="zh-CN" sz="2400" dirty="0" smtClean="0"/>
                <a:t>, R, </a:t>
              </a:r>
              <a:r>
                <a:rPr lang="en-US" altLang="zh-CN" sz="2400" dirty="0" smtClean="0">
                  <a:sym typeface="Symbol" panose="05050102010706020507" pitchFamily="18" charset="2"/>
                </a:rPr>
                <a:t>G</a:t>
              </a:r>
              <a:endParaRPr lang="zh-CN" altLang="en-US" sz="2400" dirty="0"/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894567" y="3676567"/>
            <a:ext cx="4533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p </a:t>
            </a:r>
            <a:r>
              <a:rPr lang="en-US" altLang="zh-CN" sz="2400" dirty="0" smtClean="0">
                <a:sym typeface="Symbol" panose="05050102010706020507" pitchFamily="18" charset="2"/>
              </a:rPr>
              <a:t> B </a:t>
            </a:r>
            <a:r>
              <a:rPr lang="en-US" altLang="zh-CN" sz="2400" dirty="0">
                <a:sym typeface="Symbol" panose="05050102010706020507" pitchFamily="18" charset="2"/>
              </a:rPr>
              <a:t> </a:t>
            </a:r>
            <a:r>
              <a:rPr lang="en-US" altLang="zh-CN" sz="2400" dirty="0" smtClean="0">
                <a:solidFill>
                  <a:schemeClr val="bg2">
                    <a:lumMod val="90000"/>
                  </a:schemeClr>
                </a:solidFill>
                <a:sym typeface="Symbol" panose="05050102010706020507" pitchFamily="18" charset="2"/>
              </a:rPr>
              <a:t>(Enabled(D)  </a:t>
            </a:r>
            <a:r>
              <a:rPr lang="en-US" altLang="zh-CN" sz="2400" dirty="0" smtClean="0">
                <a:solidFill>
                  <a:srgbClr val="00B050"/>
                </a:solidFill>
                <a:sym typeface="Symbol" panose="05050102010706020507" pitchFamily="18" charset="2"/>
              </a:rPr>
              <a:t>Q</a:t>
            </a:r>
            <a:r>
              <a:rPr lang="en-US" altLang="zh-CN" sz="2400" dirty="0" smtClean="0">
                <a:solidFill>
                  <a:schemeClr val="bg2">
                    <a:lumMod val="90000"/>
                  </a:schemeClr>
                </a:solidFill>
                <a:sym typeface="Symbol" panose="05050102010706020507" pitchFamily="18" charset="2"/>
              </a:rPr>
              <a:t>) </a:t>
            </a:r>
            <a:r>
              <a:rPr lang="en-US" altLang="zh-CN" sz="2400" dirty="0" smtClean="0">
                <a:sym typeface="Symbol" panose="05050102010706020507" pitchFamily="18" charset="2"/>
              </a:rPr>
              <a:t> </a:t>
            </a:r>
            <a:r>
              <a:rPr lang="en-US" altLang="zh-CN" sz="2400" dirty="0" smtClean="0"/>
              <a:t>p</a:t>
            </a:r>
            <a:r>
              <a:rPr lang="en-US" altLang="zh-CN" sz="2400" dirty="0" smtClean="0">
                <a:sym typeface="Symbol" panose="05050102010706020507" pitchFamily="18" charset="2"/>
              </a:rPr>
              <a:t>’ </a:t>
            </a:r>
            <a:r>
              <a:rPr lang="en-US" altLang="zh-CN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*</a:t>
            </a:r>
            <a:r>
              <a:rPr lang="en-US" altLang="zh-CN" sz="2400" dirty="0">
                <a:solidFill>
                  <a:srgbClr val="00B050"/>
                </a:solidFill>
                <a:sym typeface="Symbol" panose="05050102010706020507" pitchFamily="18" charset="2"/>
              </a:rPr>
              <a:t> 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296633" y="3160576"/>
            <a:ext cx="3224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p </a:t>
            </a:r>
            <a:r>
              <a:rPr lang="en-US" altLang="zh-CN" sz="2400" dirty="0" smtClean="0">
                <a:sym typeface="Symbol" panose="05050102010706020507" pitchFamily="18" charset="2"/>
              </a:rPr>
              <a:t> </a:t>
            </a:r>
            <a:r>
              <a:rPr lang="en-US" altLang="zh-CN" sz="2400" dirty="0" err="1" smtClean="0">
                <a:sym typeface="Symbol" panose="05050102010706020507" pitchFamily="18" charset="2"/>
              </a:rPr>
              <a:t>DProgress</a:t>
            </a:r>
            <a:r>
              <a:rPr lang="en-US" altLang="zh-CN" sz="2400" dirty="0" smtClean="0">
                <a:sym typeface="Symbol" panose="05050102010706020507" pitchFamily="18" charset="2"/>
              </a:rPr>
              <a:t>(</a:t>
            </a:r>
            <a:r>
              <a:rPr lang="en-US" altLang="zh-CN" sz="2400" dirty="0">
                <a:latin typeface="Lucida Calligraphy" panose="03010101010101010101" pitchFamily="66" charset="0"/>
              </a:rPr>
              <a:t>n</a:t>
            </a:r>
            <a:r>
              <a:rPr lang="en-US" altLang="zh-CN" sz="2400" dirty="0">
                <a:solidFill>
                  <a:prstClr val="black"/>
                </a:solidFill>
              </a:rPr>
              <a:t>,  </a:t>
            </a:r>
            <a:r>
              <a:rPr lang="en-US" altLang="zh-CN" sz="2400" b="1" dirty="0">
                <a:solidFill>
                  <a:srgbClr val="FF0000"/>
                </a:solidFill>
              </a:rPr>
              <a:t>D</a:t>
            </a:r>
            <a:r>
              <a:rPr lang="en-US" altLang="zh-CN" sz="2400" dirty="0">
                <a:solidFill>
                  <a:prstClr val="black"/>
                </a:solidFill>
              </a:rPr>
              <a:t>, </a:t>
            </a:r>
            <a:r>
              <a:rPr lang="en-US" altLang="zh-CN" sz="2400" dirty="0" smtClean="0">
                <a:solidFill>
                  <a:srgbClr val="00B050"/>
                </a:solidFill>
              </a:rPr>
              <a:t>Q</a:t>
            </a:r>
            <a:r>
              <a:rPr lang="en-US" altLang="zh-CN" sz="2400" dirty="0" smtClean="0"/>
              <a:t>)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892919" y="3160576"/>
            <a:ext cx="3421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>
                <a:sym typeface="Symbol" panose="05050102010706020507" pitchFamily="18" charset="2"/>
              </a:rPr>
              <a:t>DProgress</a:t>
            </a:r>
            <a:r>
              <a:rPr lang="en-US" altLang="zh-CN" sz="2400" dirty="0" smtClean="0">
                <a:sym typeface="Symbol" panose="05050102010706020507" pitchFamily="18" charset="2"/>
              </a:rPr>
              <a:t>(</a:t>
            </a:r>
            <a:r>
              <a:rPr lang="en-US" altLang="zh-CN" sz="2400" dirty="0" smtClean="0">
                <a:latin typeface="Lucida Calligraphy" panose="03010101010101010101" pitchFamily="66" charset="0"/>
              </a:rPr>
              <a:t>n</a:t>
            </a:r>
            <a:r>
              <a:rPr lang="en-US" altLang="zh-CN" sz="2400" dirty="0">
                <a:solidFill>
                  <a:prstClr val="black"/>
                </a:solidFill>
              </a:rPr>
              <a:t>,  </a:t>
            </a:r>
            <a:r>
              <a:rPr lang="en-US" altLang="zh-CN" sz="2400" b="1" dirty="0">
                <a:solidFill>
                  <a:srgbClr val="FF0000"/>
                </a:solidFill>
              </a:rPr>
              <a:t>D</a:t>
            </a:r>
            <a:r>
              <a:rPr lang="en-US" altLang="zh-CN" sz="2400" dirty="0">
                <a:solidFill>
                  <a:prstClr val="black"/>
                </a:solidFill>
              </a:rPr>
              <a:t>, </a:t>
            </a:r>
            <a:r>
              <a:rPr lang="en-US" altLang="zh-CN" sz="2400" dirty="0" smtClean="0">
                <a:solidFill>
                  <a:srgbClr val="00B050"/>
                </a:solidFill>
              </a:rPr>
              <a:t>Q</a:t>
            </a:r>
            <a:r>
              <a:rPr lang="en-US" altLang="zh-CN" sz="2400" dirty="0" smtClean="0"/>
              <a:t>) stable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53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full </a:t>
            </a:r>
            <a:r>
              <a:rPr lang="en-US" altLang="zh-CN" dirty="0"/>
              <a:t>rule </a:t>
            </a:r>
            <a:r>
              <a:rPr lang="en-US" altLang="zh-CN" dirty="0" smtClean="0"/>
              <a:t>for while</a:t>
            </a:r>
            <a:endParaRPr lang="zh-CN" altLang="en-US" dirty="0"/>
          </a:p>
        </p:txBody>
      </p:sp>
      <p:grpSp>
        <p:nvGrpSpPr>
          <p:cNvPr id="19" name="组合 18"/>
          <p:cNvGrpSpPr/>
          <p:nvPr/>
        </p:nvGrpSpPr>
        <p:grpSpPr>
          <a:xfrm>
            <a:off x="5870144" y="3679656"/>
            <a:ext cx="2555362" cy="461665"/>
            <a:chOff x="4354882" y="1896299"/>
            <a:chExt cx="2555362" cy="461665"/>
          </a:xfrm>
        </p:grpSpPr>
        <p:sp>
          <p:nvSpPr>
            <p:cNvPr id="20" name="文本框 19"/>
            <p:cNvSpPr txBox="1"/>
            <p:nvPr/>
          </p:nvSpPr>
          <p:spPr>
            <a:xfrm>
              <a:off x="5662928" y="1896299"/>
              <a:ext cx="1247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{p’} </a:t>
              </a:r>
              <a:r>
                <a:rPr lang="en-US" altLang="zh-CN" sz="2400" dirty="0" smtClean="0">
                  <a:solidFill>
                    <a:srgbClr val="0000FF"/>
                  </a:solidFill>
                </a:rPr>
                <a:t>C</a:t>
              </a:r>
              <a:r>
                <a:rPr lang="en-US" altLang="zh-CN" sz="2400" dirty="0" smtClean="0"/>
                <a:t> {p}</a:t>
              </a:r>
              <a:endParaRPr lang="zh-CN" altLang="en-US" sz="2400" dirty="0"/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5414012" y="2016241"/>
              <a:ext cx="210279" cy="283336"/>
              <a:chOff x="1081825" y="3412901"/>
              <a:chExt cx="167426" cy="283336"/>
            </a:xfrm>
          </p:grpSpPr>
          <p:cxnSp>
            <p:nvCxnSpPr>
              <p:cNvPr id="23" name="直接连接符 22"/>
              <p:cNvCxnSpPr/>
              <p:nvPr/>
            </p:nvCxnSpPr>
            <p:spPr>
              <a:xfrm>
                <a:off x="1081825" y="3412901"/>
                <a:ext cx="0" cy="28333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1081825" y="3554569"/>
                <a:ext cx="167426" cy="0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" name="文本框 21"/>
            <p:cNvSpPr txBox="1"/>
            <p:nvPr/>
          </p:nvSpPr>
          <p:spPr>
            <a:xfrm>
              <a:off x="4354882" y="1896299"/>
              <a:ext cx="12032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</a:rPr>
                <a:t>D</a:t>
              </a:r>
              <a:r>
                <a:rPr lang="en-US" altLang="zh-CN" sz="2400" dirty="0" smtClean="0"/>
                <a:t>, R, G</a:t>
              </a:r>
              <a:endParaRPr lang="zh-CN" altLang="en-US" sz="2400" dirty="0"/>
            </a:p>
          </p:txBody>
        </p:sp>
      </p:grpSp>
      <p:cxnSp>
        <p:nvCxnSpPr>
          <p:cNvPr id="25" name="直接连接符 24"/>
          <p:cNvCxnSpPr/>
          <p:nvPr/>
        </p:nvCxnSpPr>
        <p:spPr>
          <a:xfrm>
            <a:off x="775560" y="4218885"/>
            <a:ext cx="7886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组合 25"/>
          <p:cNvGrpSpPr/>
          <p:nvPr/>
        </p:nvGrpSpPr>
        <p:grpSpPr>
          <a:xfrm>
            <a:off x="2393522" y="4296450"/>
            <a:ext cx="5083187" cy="461665"/>
            <a:chOff x="1582615" y="3376944"/>
            <a:chExt cx="5083187" cy="461665"/>
          </a:xfrm>
        </p:grpSpPr>
        <p:sp>
          <p:nvSpPr>
            <p:cNvPr id="27" name="文本框 26"/>
            <p:cNvSpPr txBox="1"/>
            <p:nvPr/>
          </p:nvSpPr>
          <p:spPr>
            <a:xfrm>
              <a:off x="2950491" y="3376944"/>
              <a:ext cx="37153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{p} while B do </a:t>
              </a:r>
              <a:r>
                <a:rPr lang="en-US" altLang="zh-CN" sz="2400" dirty="0" smtClean="0">
                  <a:solidFill>
                    <a:srgbClr val="0000FF"/>
                  </a:solidFill>
                </a:rPr>
                <a:t>C</a:t>
              </a:r>
              <a:r>
                <a:rPr lang="en-US" altLang="zh-CN" sz="2400" dirty="0" smtClean="0">
                  <a:solidFill>
                    <a:srgbClr val="C00000"/>
                  </a:solidFill>
                </a:rPr>
                <a:t> </a:t>
              </a:r>
              <a:r>
                <a:rPr lang="en-US" altLang="zh-CN" sz="2400" dirty="0" smtClean="0"/>
                <a:t>{p</a:t>
              </a:r>
              <a:r>
                <a:rPr lang="en-US" altLang="zh-CN" sz="2400" dirty="0">
                  <a:sym typeface="Symbol" panose="05050102010706020507" pitchFamily="18" charset="2"/>
                </a:rPr>
                <a:t>  </a:t>
              </a:r>
              <a:r>
                <a:rPr lang="en-US" altLang="zh-CN" sz="2400" dirty="0" smtClean="0">
                  <a:sym typeface="Symbol" panose="05050102010706020507" pitchFamily="18" charset="2"/>
                </a:rPr>
                <a:t>B</a:t>
              </a:r>
              <a:r>
                <a:rPr lang="en-US" altLang="zh-CN" sz="2400" dirty="0" smtClean="0"/>
                <a:t>}</a:t>
              </a:r>
              <a:endParaRPr lang="zh-CN" altLang="en-US" sz="2400" dirty="0"/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2701576" y="3496886"/>
              <a:ext cx="210279" cy="283336"/>
              <a:chOff x="1081825" y="3412901"/>
              <a:chExt cx="167426" cy="283336"/>
            </a:xfrm>
          </p:grpSpPr>
          <p:cxnSp>
            <p:nvCxnSpPr>
              <p:cNvPr id="30" name="直接连接符 29"/>
              <p:cNvCxnSpPr/>
              <p:nvPr/>
            </p:nvCxnSpPr>
            <p:spPr>
              <a:xfrm>
                <a:off x="1081825" y="3412901"/>
                <a:ext cx="0" cy="28333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1081825" y="3554569"/>
                <a:ext cx="167426" cy="0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9" name="文本框 28"/>
            <p:cNvSpPr txBox="1"/>
            <p:nvPr/>
          </p:nvSpPr>
          <p:spPr>
            <a:xfrm>
              <a:off x="1582615" y="3376944"/>
              <a:ext cx="10259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</a:rPr>
                <a:t>D</a:t>
              </a:r>
              <a:r>
                <a:rPr lang="en-US" altLang="zh-CN" sz="2400" dirty="0" smtClean="0"/>
                <a:t>, R, </a:t>
              </a:r>
              <a:r>
                <a:rPr lang="en-US" altLang="zh-CN" sz="2400" dirty="0" smtClean="0">
                  <a:sym typeface="Symbol" panose="05050102010706020507" pitchFamily="18" charset="2"/>
                </a:rPr>
                <a:t>G</a:t>
              </a:r>
              <a:endParaRPr lang="zh-CN" altLang="en-US" sz="2400" dirty="0"/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894567" y="3676567"/>
            <a:ext cx="4533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p </a:t>
            </a:r>
            <a:r>
              <a:rPr lang="en-US" altLang="zh-CN" sz="2400" dirty="0" smtClean="0">
                <a:sym typeface="Symbol" panose="05050102010706020507" pitchFamily="18" charset="2"/>
              </a:rPr>
              <a:t> B </a:t>
            </a:r>
            <a:r>
              <a:rPr lang="en-US" altLang="zh-CN" sz="2400" dirty="0">
                <a:sym typeface="Symbol" panose="05050102010706020507" pitchFamily="18" charset="2"/>
              </a:rPr>
              <a:t> </a:t>
            </a:r>
            <a:r>
              <a:rPr lang="en-US" altLang="zh-CN" sz="2400" dirty="0" smtClean="0">
                <a:sym typeface="Symbol" panose="05050102010706020507" pitchFamily="18" charset="2"/>
              </a:rPr>
              <a:t>(</a:t>
            </a:r>
            <a:r>
              <a:rPr lang="en-US" altLang="zh-CN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Enabled(D)</a:t>
            </a:r>
            <a:r>
              <a:rPr lang="en-US" altLang="zh-CN" sz="2400" dirty="0" smtClean="0">
                <a:sym typeface="Symbol" panose="05050102010706020507" pitchFamily="18" charset="2"/>
              </a:rPr>
              <a:t>  </a:t>
            </a:r>
            <a:r>
              <a:rPr lang="en-US" altLang="zh-CN" sz="2400" dirty="0" smtClean="0">
                <a:solidFill>
                  <a:srgbClr val="00B050"/>
                </a:solidFill>
                <a:sym typeface="Symbol" panose="05050102010706020507" pitchFamily="18" charset="2"/>
              </a:rPr>
              <a:t>Q</a:t>
            </a:r>
            <a:r>
              <a:rPr lang="en-US" altLang="zh-CN" sz="2400" dirty="0" smtClean="0">
                <a:sym typeface="Symbol" panose="05050102010706020507" pitchFamily="18" charset="2"/>
              </a:rPr>
              <a:t>)</a:t>
            </a:r>
            <a:r>
              <a:rPr lang="en-US" altLang="zh-CN" sz="2400" dirty="0" smtClean="0">
                <a:solidFill>
                  <a:schemeClr val="bg2">
                    <a:lumMod val="90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dirty="0" smtClean="0">
                <a:sym typeface="Symbol" panose="05050102010706020507" pitchFamily="18" charset="2"/>
              </a:rPr>
              <a:t> </a:t>
            </a:r>
            <a:r>
              <a:rPr lang="en-US" altLang="zh-CN" sz="2400" dirty="0" smtClean="0"/>
              <a:t>p</a:t>
            </a:r>
            <a:r>
              <a:rPr lang="en-US" altLang="zh-CN" sz="2400" dirty="0" smtClean="0">
                <a:sym typeface="Symbol" panose="05050102010706020507" pitchFamily="18" charset="2"/>
              </a:rPr>
              <a:t>’ </a:t>
            </a:r>
            <a:r>
              <a:rPr lang="en-US" altLang="zh-CN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*</a:t>
            </a:r>
            <a:r>
              <a:rPr lang="en-US" altLang="zh-CN" sz="2400" dirty="0">
                <a:solidFill>
                  <a:srgbClr val="00B050"/>
                </a:solidFill>
                <a:sym typeface="Symbol" panose="05050102010706020507" pitchFamily="18" charset="2"/>
              </a:rPr>
              <a:t> 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296633" y="3160576"/>
            <a:ext cx="3224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p </a:t>
            </a:r>
            <a:r>
              <a:rPr lang="en-US" altLang="zh-CN" sz="2400" dirty="0" smtClean="0">
                <a:sym typeface="Symbol" panose="05050102010706020507" pitchFamily="18" charset="2"/>
              </a:rPr>
              <a:t> </a:t>
            </a:r>
            <a:r>
              <a:rPr lang="en-US" altLang="zh-CN" sz="2400" dirty="0" err="1" smtClean="0">
                <a:sym typeface="Symbol" panose="05050102010706020507" pitchFamily="18" charset="2"/>
              </a:rPr>
              <a:t>DProgress</a:t>
            </a:r>
            <a:r>
              <a:rPr lang="en-US" altLang="zh-CN" sz="2400" dirty="0" smtClean="0">
                <a:sym typeface="Symbol" panose="05050102010706020507" pitchFamily="18" charset="2"/>
              </a:rPr>
              <a:t>(</a:t>
            </a:r>
            <a:r>
              <a:rPr lang="en-US" altLang="zh-CN" sz="2400" dirty="0">
                <a:latin typeface="Lucida Calligraphy" panose="03010101010101010101" pitchFamily="66" charset="0"/>
              </a:rPr>
              <a:t>n</a:t>
            </a:r>
            <a:r>
              <a:rPr lang="en-US" altLang="zh-CN" sz="2400" dirty="0">
                <a:solidFill>
                  <a:prstClr val="black"/>
                </a:solidFill>
              </a:rPr>
              <a:t>,  </a:t>
            </a:r>
            <a:r>
              <a:rPr lang="en-US" altLang="zh-CN" sz="2400" b="1" dirty="0">
                <a:solidFill>
                  <a:srgbClr val="FF0000"/>
                </a:solidFill>
              </a:rPr>
              <a:t>D</a:t>
            </a:r>
            <a:r>
              <a:rPr lang="en-US" altLang="zh-CN" sz="2400" dirty="0">
                <a:solidFill>
                  <a:prstClr val="black"/>
                </a:solidFill>
              </a:rPr>
              <a:t>, </a:t>
            </a:r>
            <a:r>
              <a:rPr lang="en-US" altLang="zh-CN" sz="2400" dirty="0" smtClean="0">
                <a:solidFill>
                  <a:srgbClr val="00B050"/>
                </a:solidFill>
              </a:rPr>
              <a:t>Q</a:t>
            </a:r>
            <a:r>
              <a:rPr lang="en-US" altLang="zh-CN" sz="2400" dirty="0" smtClean="0"/>
              <a:t>)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892919" y="3160576"/>
            <a:ext cx="3421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>
                <a:sym typeface="Symbol" panose="05050102010706020507" pitchFamily="18" charset="2"/>
              </a:rPr>
              <a:t>DProgress</a:t>
            </a:r>
            <a:r>
              <a:rPr lang="en-US" altLang="zh-CN" sz="2400" dirty="0" smtClean="0">
                <a:sym typeface="Symbol" panose="05050102010706020507" pitchFamily="18" charset="2"/>
              </a:rPr>
              <a:t>(</a:t>
            </a:r>
            <a:r>
              <a:rPr lang="en-US" altLang="zh-CN" sz="2400" dirty="0" smtClean="0">
                <a:latin typeface="Lucida Calligraphy" panose="03010101010101010101" pitchFamily="66" charset="0"/>
              </a:rPr>
              <a:t>n</a:t>
            </a:r>
            <a:r>
              <a:rPr lang="en-US" altLang="zh-CN" sz="2400" dirty="0">
                <a:solidFill>
                  <a:prstClr val="black"/>
                </a:solidFill>
              </a:rPr>
              <a:t>,  </a:t>
            </a:r>
            <a:r>
              <a:rPr lang="en-US" altLang="zh-CN" sz="2400" b="1" dirty="0">
                <a:solidFill>
                  <a:srgbClr val="FF0000"/>
                </a:solidFill>
              </a:rPr>
              <a:t>D</a:t>
            </a:r>
            <a:r>
              <a:rPr lang="en-US" altLang="zh-CN" sz="2400" dirty="0">
                <a:solidFill>
                  <a:prstClr val="black"/>
                </a:solidFill>
              </a:rPr>
              <a:t>, </a:t>
            </a:r>
            <a:r>
              <a:rPr lang="en-US" altLang="zh-CN" sz="2400" dirty="0" smtClean="0">
                <a:solidFill>
                  <a:srgbClr val="00B050"/>
                </a:solidFill>
              </a:rPr>
              <a:t>Q</a:t>
            </a:r>
            <a:r>
              <a:rPr lang="en-US" altLang="zh-CN" sz="2400" dirty="0" smtClean="0"/>
              <a:t>) stable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57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DF and SF as Progress Properties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DF: in each fair execution, there always exists some method call that can finish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dirty="0" smtClean="0"/>
              <a:t>Fair </a:t>
            </a:r>
            <a:r>
              <a:rPr lang="en-US" altLang="zh-CN" dirty="0" err="1" smtClean="0"/>
              <a:t>sched</a:t>
            </a:r>
            <a:r>
              <a:rPr lang="en-US" altLang="zh-CN" dirty="0" smtClean="0"/>
              <a:t>: every active thread gets eventually executed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/>
              <a:t>Disallow non-termination of critical section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586404" y="4259799"/>
            <a:ext cx="1751135" cy="17851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b="1" dirty="0" smtClean="0">
                <a:solidFill>
                  <a:prstClr val="black"/>
                </a:solidFill>
              </a:rPr>
              <a:t>f() {</a:t>
            </a:r>
          </a:p>
          <a:p>
            <a:pPr>
              <a:spcBef>
                <a:spcPts val="600"/>
              </a:spcBef>
            </a:pPr>
            <a:r>
              <a:rPr lang="en-US" altLang="zh-CN" b="1" dirty="0">
                <a:solidFill>
                  <a:prstClr val="black"/>
                </a:solidFill>
              </a:rPr>
              <a:t> </a:t>
            </a:r>
            <a:r>
              <a:rPr lang="en-US" altLang="zh-CN" b="1" dirty="0" smtClean="0">
                <a:solidFill>
                  <a:prstClr val="black"/>
                </a:solidFill>
              </a:rPr>
              <a:t>   </a:t>
            </a:r>
            <a:r>
              <a:rPr lang="en-US" altLang="zh-CN" dirty="0" smtClean="0">
                <a:solidFill>
                  <a:srgbClr val="FF0000"/>
                </a:solidFill>
              </a:rPr>
              <a:t>lock</a:t>
            </a:r>
            <a:r>
              <a:rPr lang="en-US" altLang="zh-CN" dirty="0" smtClean="0">
                <a:solidFill>
                  <a:prstClr val="black"/>
                </a:solidFill>
              </a:rPr>
              <a:t> L;  </a:t>
            </a:r>
          </a:p>
          <a:p>
            <a:pPr>
              <a:spcBef>
                <a:spcPts val="600"/>
              </a:spcBef>
            </a:pPr>
            <a:r>
              <a:rPr lang="en-US" altLang="zh-CN" dirty="0">
                <a:solidFill>
                  <a:prstClr val="black"/>
                </a:solidFill>
              </a:rPr>
              <a:t> </a:t>
            </a:r>
            <a:r>
              <a:rPr lang="en-US" altLang="zh-CN" dirty="0" smtClean="0">
                <a:solidFill>
                  <a:prstClr val="black"/>
                </a:solidFill>
              </a:rPr>
              <a:t>   </a:t>
            </a:r>
            <a:r>
              <a:rPr lang="en-US" altLang="zh-CN" b="1" dirty="0" smtClean="0">
                <a:solidFill>
                  <a:prstClr val="black"/>
                </a:solidFill>
              </a:rPr>
              <a:t>while</a:t>
            </a:r>
            <a:r>
              <a:rPr lang="en-US" altLang="zh-CN" dirty="0" smtClean="0">
                <a:solidFill>
                  <a:prstClr val="black"/>
                </a:solidFill>
              </a:rPr>
              <a:t> (true) {};</a:t>
            </a:r>
          </a:p>
          <a:p>
            <a:pPr>
              <a:spcBef>
                <a:spcPts val="600"/>
              </a:spcBef>
            </a:pPr>
            <a:r>
              <a:rPr lang="en-US" altLang="zh-CN" dirty="0">
                <a:solidFill>
                  <a:prstClr val="black"/>
                </a:solidFill>
              </a:rPr>
              <a:t> </a:t>
            </a:r>
            <a:r>
              <a:rPr lang="en-US" altLang="zh-CN" dirty="0" smtClean="0">
                <a:solidFill>
                  <a:prstClr val="black"/>
                </a:solidFill>
              </a:rPr>
              <a:t>   </a:t>
            </a:r>
            <a:r>
              <a:rPr lang="en-US" altLang="zh-CN" dirty="0" smtClean="0">
                <a:solidFill>
                  <a:srgbClr val="FF0000"/>
                </a:solidFill>
              </a:rPr>
              <a:t>unlock</a:t>
            </a:r>
            <a:r>
              <a:rPr lang="en-US" altLang="zh-CN" dirty="0" smtClean="0">
                <a:solidFill>
                  <a:prstClr val="black"/>
                </a:solidFill>
              </a:rPr>
              <a:t> L;  </a:t>
            </a:r>
            <a:endParaRPr lang="en-US" altLang="zh-CN" b="1" dirty="0" smtClean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b="1" dirty="0" smtClean="0">
                <a:solidFill>
                  <a:prstClr val="black"/>
                </a:solidFill>
              </a:rPr>
              <a:t>}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607169" y="4900247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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59415" y="1250326"/>
            <a:ext cx="2275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[</a:t>
            </a:r>
            <a:r>
              <a:rPr lang="en-US" altLang="zh-CN" sz="1600" dirty="0" err="1">
                <a:solidFill>
                  <a:srgbClr val="FF0000"/>
                </a:solidFill>
              </a:rPr>
              <a:t>Herlihy</a:t>
            </a:r>
            <a:r>
              <a:rPr lang="en-US" altLang="zh-CN" sz="1600" dirty="0">
                <a:solidFill>
                  <a:srgbClr val="FF0000"/>
                </a:solidFill>
              </a:rPr>
              <a:t> and </a:t>
            </a:r>
            <a:r>
              <a:rPr lang="en-US" altLang="zh-CN" sz="1600" dirty="0" err="1">
                <a:solidFill>
                  <a:srgbClr val="FF0000"/>
                </a:solidFill>
              </a:rPr>
              <a:t>Shavit</a:t>
            </a:r>
            <a:r>
              <a:rPr lang="en-US" altLang="zh-CN" sz="1600" dirty="0">
                <a:solidFill>
                  <a:srgbClr val="FF0000"/>
                </a:solidFill>
              </a:rPr>
              <a:t> 2011]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784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Tokens for delay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ATOM rule: Consume</a:t>
            </a:r>
            <a:r>
              <a:rPr lang="en-US" altLang="zh-CN" dirty="0" smtClean="0">
                <a:solidFill>
                  <a:srgbClr val="0000FF"/>
                </a:solidFill>
                <a:sym typeface="Symbol" panose="05050102010706020507" pitchFamily="18" charset="2"/>
              </a:rPr>
              <a:t> </a:t>
            </a:r>
            <a:r>
              <a:rPr lang="en-US" altLang="zh-CN" dirty="0" smtClean="0">
                <a:sym typeface="Symbol" panose="05050102010706020507" pitchFamily="18" charset="2"/>
              </a:rPr>
              <a:t>-tokens</a:t>
            </a:r>
          </a:p>
          <a:p>
            <a:endParaRPr lang="en-US" altLang="zh-CN" dirty="0" smtClean="0">
              <a:sym typeface="Symbol" panose="05050102010706020507" pitchFamily="18" charset="2"/>
            </a:endParaRPr>
          </a:p>
          <a:p>
            <a:endParaRPr lang="en-US" altLang="zh-CN" dirty="0">
              <a:sym typeface="Symbol" panose="05050102010706020507" pitchFamily="18" charset="2"/>
            </a:endParaRPr>
          </a:p>
          <a:p>
            <a:endParaRPr lang="en-US" altLang="zh-CN" dirty="0" smtClean="0">
              <a:sym typeface="Symbol" panose="05050102010706020507" pitchFamily="18" charset="2"/>
            </a:endParaRPr>
          </a:p>
          <a:p>
            <a:pPr lvl="1"/>
            <a:r>
              <a:rPr lang="en-US" altLang="zh-CN" dirty="0" smtClean="0">
                <a:sym typeface="Symbol" panose="05050102010706020507" pitchFamily="18" charset="2"/>
              </a:rPr>
              <a:t>q’ </a:t>
            </a:r>
            <a:r>
              <a:rPr lang="en-US" altLang="zh-CN" dirty="0">
                <a:sym typeface="Wingdings 3" panose="05040102010807070707" pitchFamily="18" charset="2"/>
              </a:rPr>
              <a:t></a:t>
            </a:r>
            <a:r>
              <a:rPr lang="en-US" altLang="zh-CN" b="1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k</a:t>
            </a:r>
            <a:r>
              <a:rPr lang="en-US" altLang="zh-CN" dirty="0">
                <a:sym typeface="Symbol" panose="05050102010706020507" pitchFamily="18" charset="2"/>
              </a:rPr>
              <a:t> </a:t>
            </a:r>
            <a:r>
              <a:rPr lang="en-US" altLang="zh-CN" dirty="0" smtClean="0">
                <a:sym typeface="Symbol" panose="05050102010706020507" pitchFamily="18" charset="2"/>
              </a:rPr>
              <a:t>q</a:t>
            </a:r>
            <a:r>
              <a:rPr lang="zh-CN" altLang="en-US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en-US" altLang="zh-CN" dirty="0" smtClean="0">
                <a:sym typeface="Symbol" panose="05050102010706020507" pitchFamily="18" charset="2"/>
              </a:rPr>
              <a:t>: </a:t>
            </a:r>
            <a:r>
              <a:rPr lang="en-US" altLang="zh-CN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altLang="zh-CN" dirty="0" smtClean="0">
                <a:sym typeface="Symbol" panose="05050102010706020507" pitchFamily="18" charset="2"/>
              </a:rPr>
              <a:t>-level </a:t>
            </a:r>
            <a:r>
              <a:rPr lang="en-US" altLang="zh-CN" dirty="0" smtClean="0">
                <a:solidFill>
                  <a:srgbClr val="0000FF"/>
                </a:solidFill>
                <a:sym typeface="Symbol" panose="05050102010706020507" pitchFamily="18" charset="2"/>
              </a:rPr>
              <a:t>-</a:t>
            </a:r>
            <a:r>
              <a:rPr lang="en-US" altLang="zh-CN" dirty="0" smtClean="0">
                <a:sym typeface="Symbol" panose="05050102010706020507" pitchFamily="18" charset="2"/>
              </a:rPr>
              <a:t>tokens decrease</a:t>
            </a:r>
          </a:p>
          <a:p>
            <a:pPr lvl="1"/>
            <a:endParaRPr lang="en-US" altLang="zh-CN" dirty="0">
              <a:sym typeface="Symbol" panose="05050102010706020507" pitchFamily="18" charset="2"/>
            </a:endParaRPr>
          </a:p>
          <a:p>
            <a:r>
              <a:rPr lang="en-US" altLang="zh-CN" dirty="0" smtClean="0">
                <a:sym typeface="Symbol" panose="05050102010706020507" pitchFamily="18" charset="2"/>
              </a:rPr>
              <a:t>Stable(p, R)</a:t>
            </a:r>
          </a:p>
          <a:p>
            <a:pPr lvl="1"/>
            <a:r>
              <a:rPr lang="en-US" altLang="zh-CN" dirty="0" smtClean="0">
                <a:sym typeface="Symbol" panose="05050102010706020507" pitchFamily="18" charset="2"/>
              </a:rPr>
              <a:t>Reset </a:t>
            </a:r>
            <a:r>
              <a:rPr lang="en-US" altLang="zh-CN" dirty="0" smtClean="0">
                <a:solidFill>
                  <a:srgbClr val="FF0000"/>
                </a:solidFill>
                <a:sym typeface="Symbol" panose="05050102010706020507" pitchFamily="18" charset="2"/>
              </a:rPr>
              <a:t>j</a:t>
            </a:r>
            <a:r>
              <a:rPr lang="en-US" altLang="zh-CN" dirty="0" smtClean="0">
                <a:sym typeface="Symbol" panose="05050102010706020507" pitchFamily="18" charset="2"/>
              </a:rPr>
              <a:t>-level </a:t>
            </a:r>
            <a:r>
              <a:rPr lang="en-US" altLang="zh-CN" dirty="0">
                <a:solidFill>
                  <a:srgbClr val="0000FF"/>
                </a:solidFill>
                <a:sym typeface="Symbol" panose="05050102010706020507" pitchFamily="18" charset="2"/>
              </a:rPr>
              <a:t>-</a:t>
            </a:r>
            <a:r>
              <a:rPr lang="en-US" altLang="zh-CN" dirty="0">
                <a:sym typeface="Symbol" panose="05050102010706020507" pitchFamily="18" charset="2"/>
              </a:rPr>
              <a:t>tokens </a:t>
            </a:r>
            <a:r>
              <a:rPr lang="en-US" altLang="zh-CN" dirty="0" smtClean="0">
                <a:sym typeface="Symbol" panose="05050102010706020507" pitchFamily="18" charset="2"/>
              </a:rPr>
              <a:t>for </a:t>
            </a:r>
            <a:r>
              <a:rPr lang="en-US" altLang="zh-CN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altLang="zh-CN" dirty="0" smtClean="0">
                <a:sym typeface="Symbol" panose="05050102010706020507" pitchFamily="18" charset="2"/>
              </a:rPr>
              <a:t>-level </a:t>
            </a:r>
            <a:r>
              <a:rPr lang="en-US" altLang="zh-CN" dirty="0" err="1" smtClean="0">
                <a:sym typeface="Symbol" panose="05050102010706020507" pitchFamily="18" charset="2"/>
              </a:rPr>
              <a:t>env</a:t>
            </a:r>
            <a:r>
              <a:rPr lang="en-US" altLang="zh-CN" dirty="0">
                <a:sym typeface="Symbol" panose="05050102010706020507" pitchFamily="18" charset="2"/>
              </a:rPr>
              <a:t> </a:t>
            </a:r>
            <a:r>
              <a:rPr lang="en-US" altLang="zh-CN" dirty="0" smtClean="0">
                <a:sym typeface="Symbol" panose="05050102010706020507" pitchFamily="18" charset="2"/>
              </a:rPr>
              <a:t>actions where </a:t>
            </a:r>
            <a:r>
              <a:rPr lang="en-US" altLang="zh-CN" dirty="0" smtClean="0">
                <a:solidFill>
                  <a:srgbClr val="FF0000"/>
                </a:solidFill>
                <a:sym typeface="Symbol" panose="05050102010706020507" pitchFamily="18" charset="2"/>
              </a:rPr>
              <a:t>j &lt; k</a:t>
            </a:r>
          </a:p>
          <a:p>
            <a:pPr lvl="1"/>
            <a:r>
              <a:rPr lang="en-US" altLang="zh-CN" dirty="0" smtClean="0">
                <a:sym typeface="Symbol" panose="05050102010706020507" pitchFamily="18" charset="2"/>
              </a:rPr>
              <a:t>Reset </a:t>
            </a:r>
            <a:r>
              <a:rPr lang="en-US" altLang="zh-CN" dirty="0" smtClean="0">
                <a:solidFill>
                  <a:srgbClr val="00B050"/>
                </a:solidFill>
                <a:sym typeface="Symbol" panose="05050102010706020507" pitchFamily="18" charset="2"/>
              </a:rPr>
              <a:t></a:t>
            </a:r>
            <a:r>
              <a:rPr lang="en-US" altLang="zh-CN" dirty="0" smtClean="0">
                <a:sym typeface="Symbol" panose="05050102010706020507" pitchFamily="18" charset="2"/>
              </a:rPr>
              <a:t>-tokens to loop more rounds</a:t>
            </a:r>
            <a:endParaRPr lang="zh-CN" altLang="en-US" dirty="0"/>
          </a:p>
        </p:txBody>
      </p:sp>
      <p:grpSp>
        <p:nvGrpSpPr>
          <p:cNvPr id="22" name="组合 21"/>
          <p:cNvGrpSpPr/>
          <p:nvPr/>
        </p:nvGrpSpPr>
        <p:grpSpPr>
          <a:xfrm>
            <a:off x="1554070" y="2448699"/>
            <a:ext cx="6035860" cy="1115639"/>
            <a:chOff x="898281" y="2987960"/>
            <a:chExt cx="6035860" cy="1115639"/>
          </a:xfrm>
        </p:grpSpPr>
        <p:grpSp>
          <p:nvGrpSpPr>
            <p:cNvPr id="5" name="组合 4"/>
            <p:cNvGrpSpPr/>
            <p:nvPr/>
          </p:nvGrpSpPr>
          <p:grpSpPr>
            <a:xfrm>
              <a:off x="1279113" y="2987960"/>
              <a:ext cx="1548618" cy="578401"/>
              <a:chOff x="5414012" y="1913485"/>
              <a:chExt cx="1548618" cy="578401"/>
            </a:xfrm>
          </p:grpSpPr>
          <p:sp>
            <p:nvSpPr>
              <p:cNvPr id="16" name="文本框 15"/>
              <p:cNvSpPr txBox="1"/>
              <p:nvPr/>
            </p:nvSpPr>
            <p:spPr>
              <a:xfrm>
                <a:off x="5744692" y="1913485"/>
                <a:ext cx="12179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/>
                  <a:t>{p} </a:t>
                </a:r>
                <a:r>
                  <a:rPr lang="en-US" altLang="zh-CN" sz="2400" dirty="0" smtClean="0">
                    <a:solidFill>
                      <a:srgbClr val="0000FF"/>
                    </a:solidFill>
                  </a:rPr>
                  <a:t>C</a:t>
                </a:r>
                <a:r>
                  <a:rPr lang="en-US" altLang="zh-CN" sz="2400" dirty="0" smtClean="0"/>
                  <a:t> {q’}</a:t>
                </a:r>
                <a:endParaRPr lang="zh-CN" altLang="en-US" sz="2400" dirty="0"/>
              </a:p>
            </p:txBody>
          </p:sp>
          <p:grpSp>
            <p:nvGrpSpPr>
              <p:cNvPr id="17" name="组合 16"/>
              <p:cNvGrpSpPr/>
              <p:nvPr/>
            </p:nvGrpSpPr>
            <p:grpSpPr>
              <a:xfrm>
                <a:off x="5414012" y="2016241"/>
                <a:ext cx="210279" cy="283336"/>
                <a:chOff x="1081825" y="3412901"/>
                <a:chExt cx="167426" cy="283336"/>
              </a:xfrm>
            </p:grpSpPr>
            <p:cxnSp>
              <p:nvCxnSpPr>
                <p:cNvPr id="19" name="直接连接符 18"/>
                <p:cNvCxnSpPr/>
                <p:nvPr/>
              </p:nvCxnSpPr>
              <p:spPr>
                <a:xfrm>
                  <a:off x="1081825" y="3412901"/>
                  <a:ext cx="0" cy="283336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接连接符 19"/>
                <p:cNvCxnSpPr/>
                <p:nvPr/>
              </p:nvCxnSpPr>
              <p:spPr>
                <a:xfrm>
                  <a:off x="1081825" y="3554569"/>
                  <a:ext cx="167426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文本框 17"/>
              <p:cNvSpPr txBox="1"/>
              <p:nvPr/>
            </p:nvSpPr>
            <p:spPr>
              <a:xfrm>
                <a:off x="5522986" y="2153332"/>
                <a:ext cx="44341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 smtClean="0"/>
                  <a:t>SL</a:t>
                </a:r>
                <a:endParaRPr lang="zh-CN" altLang="en-US" sz="1600" dirty="0"/>
              </a:p>
            </p:txBody>
          </p:sp>
        </p:grpSp>
        <p:cxnSp>
          <p:nvCxnSpPr>
            <p:cNvPr id="6" name="直接连接符 5"/>
            <p:cNvCxnSpPr/>
            <p:nvPr/>
          </p:nvCxnSpPr>
          <p:spPr>
            <a:xfrm>
              <a:off x="898281" y="3566361"/>
              <a:ext cx="60358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组合 6"/>
            <p:cNvGrpSpPr/>
            <p:nvPr/>
          </p:nvGrpSpPr>
          <p:grpSpPr>
            <a:xfrm>
              <a:off x="2055351" y="3641934"/>
              <a:ext cx="3711247" cy="461665"/>
              <a:chOff x="1582615" y="3376944"/>
              <a:chExt cx="3711247" cy="461665"/>
            </a:xfrm>
          </p:grpSpPr>
          <p:sp>
            <p:nvSpPr>
              <p:cNvPr id="11" name="文本框 10"/>
              <p:cNvSpPr txBox="1"/>
              <p:nvPr/>
            </p:nvSpPr>
            <p:spPr>
              <a:xfrm>
                <a:off x="2950492" y="3376944"/>
                <a:ext cx="23433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/>
                  <a:t>{p} atomic{C} {q}</a:t>
                </a:r>
                <a:endParaRPr lang="zh-CN" altLang="en-US" sz="2400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12" name="组合 11"/>
              <p:cNvGrpSpPr/>
              <p:nvPr/>
            </p:nvGrpSpPr>
            <p:grpSpPr>
              <a:xfrm>
                <a:off x="2701576" y="3496886"/>
                <a:ext cx="210279" cy="283336"/>
                <a:chOff x="1081825" y="3412901"/>
                <a:chExt cx="167426" cy="283336"/>
              </a:xfrm>
            </p:grpSpPr>
            <p:cxnSp>
              <p:nvCxnSpPr>
                <p:cNvPr id="14" name="直接连接符 13"/>
                <p:cNvCxnSpPr/>
                <p:nvPr/>
              </p:nvCxnSpPr>
              <p:spPr>
                <a:xfrm>
                  <a:off x="1081825" y="3412901"/>
                  <a:ext cx="0" cy="283336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接连接符 14"/>
                <p:cNvCxnSpPr/>
                <p:nvPr/>
              </p:nvCxnSpPr>
              <p:spPr>
                <a:xfrm>
                  <a:off x="1081825" y="3554569"/>
                  <a:ext cx="167426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文本框 12"/>
              <p:cNvSpPr txBox="1"/>
              <p:nvPr/>
            </p:nvSpPr>
            <p:spPr>
              <a:xfrm>
                <a:off x="1582615" y="3376944"/>
                <a:ext cx="10259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rgbClr val="FF0000"/>
                    </a:solidFill>
                  </a:rPr>
                  <a:t>D</a:t>
                </a:r>
                <a:r>
                  <a:rPr lang="en-US" altLang="zh-CN" sz="2400" dirty="0" smtClean="0"/>
                  <a:t>, R, </a:t>
                </a:r>
                <a:r>
                  <a:rPr lang="en-US" altLang="zh-CN" sz="2400" dirty="0" smtClean="0">
                    <a:sym typeface="Symbol" panose="05050102010706020507" pitchFamily="18" charset="2"/>
                  </a:rPr>
                  <a:t>G</a:t>
                </a:r>
                <a:endParaRPr lang="zh-CN" altLang="en-US" sz="2400" dirty="0"/>
              </a:p>
            </p:txBody>
          </p:sp>
        </p:grpSp>
        <p:sp>
          <p:nvSpPr>
            <p:cNvPr id="8" name="文本框 7"/>
            <p:cNvSpPr txBox="1"/>
            <p:nvPr/>
          </p:nvSpPr>
          <p:spPr>
            <a:xfrm>
              <a:off x="3316762" y="3000537"/>
              <a:ext cx="1188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q’ </a:t>
              </a:r>
              <a:r>
                <a:rPr lang="en-US" altLang="zh-CN" sz="2400" dirty="0" smtClean="0">
                  <a:sym typeface="Wingdings 3" panose="05040102010807070707" pitchFamily="18" charset="2"/>
                </a:rPr>
                <a:t></a:t>
              </a:r>
              <a:r>
                <a:rPr lang="en-US" altLang="zh-CN" sz="2400" b="1" baseline="-25000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k</a:t>
              </a:r>
              <a:r>
                <a:rPr lang="en-US" altLang="zh-CN" sz="2400" dirty="0" smtClean="0">
                  <a:sym typeface="Symbol" panose="05050102010706020507" pitchFamily="18" charset="2"/>
                </a:rPr>
                <a:t> q</a:t>
              </a:r>
              <a:endParaRPr lang="zh-CN" alt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994220" y="2991854"/>
              <a:ext cx="19399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(p</a:t>
              </a:r>
              <a:r>
                <a:rPr lang="en-US" altLang="zh-CN" sz="2400" dirty="0" smtClean="0">
                  <a:sym typeface="Wingdings 3" panose="05040102010807070707" pitchFamily="18" charset="2"/>
                </a:rPr>
                <a:t> </a:t>
              </a:r>
              <a:r>
                <a:rPr lang="en-US" altLang="zh-CN" sz="2400" dirty="0">
                  <a:sym typeface="Wingdings 3" panose="05040102010807070707" pitchFamily="18" charset="2"/>
                </a:rPr>
                <a:t></a:t>
              </a:r>
              <a:r>
                <a:rPr lang="en-US" altLang="zh-CN" sz="2400" b="1" baseline="-25000" dirty="0" smtClean="0">
                  <a:solidFill>
                    <a:srgbClr val="FF0000"/>
                  </a:solidFill>
                  <a:sym typeface="Wingdings 3" panose="05040102010807070707" pitchFamily="18" charset="2"/>
                </a:rPr>
                <a:t>k</a:t>
              </a:r>
              <a:r>
                <a:rPr lang="en-US" altLang="zh-CN" sz="2400" dirty="0"/>
                <a:t> </a:t>
              </a:r>
              <a:r>
                <a:rPr lang="en-US" altLang="zh-CN" sz="2400" dirty="0" smtClean="0"/>
                <a:t>q)  </a:t>
              </a:r>
              <a:r>
                <a:rPr lang="en-US" altLang="zh-CN" sz="2400" dirty="0" smtClean="0">
                  <a:sym typeface="Symbol" panose="05050102010706020507" pitchFamily="18" charset="2"/>
                </a:rPr>
                <a:t> G</a:t>
              </a:r>
              <a:endParaRPr lang="zh-CN" altLang="en-US" sz="2400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853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上箭头 23"/>
          <p:cNvSpPr/>
          <p:nvPr/>
        </p:nvSpPr>
        <p:spPr>
          <a:xfrm>
            <a:off x="4400295" y="3503189"/>
            <a:ext cx="428290" cy="19225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Why </a:t>
            </a:r>
            <a:r>
              <a:rPr lang="en-US" altLang="zh-CN" sz="3600" dirty="0" err="1" smtClean="0"/>
              <a:t>linearizability</a:t>
            </a:r>
            <a:r>
              <a:rPr lang="en-US" altLang="zh-CN" sz="3600" dirty="0" smtClean="0"/>
              <a:t> and progress together?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Progress-aware abstractions </a:t>
            </a:r>
            <a:r>
              <a:rPr lang="en-US" altLang="zh-CN" dirty="0" smtClean="0"/>
              <a:t>for concurrent objects</a:t>
            </a:r>
            <a:endParaRPr lang="zh-CN" altLang="en-US" dirty="0"/>
          </a:p>
        </p:txBody>
      </p:sp>
      <p:sp>
        <p:nvSpPr>
          <p:cNvPr id="10" name="TextBox 4"/>
          <p:cNvSpPr txBox="1"/>
          <p:nvPr/>
        </p:nvSpPr>
        <p:spPr>
          <a:xfrm>
            <a:off x="1263483" y="4156705"/>
            <a:ext cx="4773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Contextual refinement  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2800" b="1" dirty="0" smtClean="0">
                <a:solidFill>
                  <a:prstClr val="black"/>
                </a:solidFill>
              </a:rPr>
              <a:t> </a:t>
            </a:r>
            <a:r>
              <a:rPr lang="en-US" altLang="zh-CN" sz="2800" b="1" dirty="0" smtClean="0">
                <a:sym typeface="Symbol"/>
              </a:rPr>
              <a:t></a:t>
            </a:r>
            <a:r>
              <a:rPr lang="en-US" altLang="zh-CN" sz="2800" b="1" baseline="-25000" dirty="0" smtClean="0">
                <a:sym typeface="Symbol"/>
              </a:rPr>
              <a:t> </a:t>
            </a:r>
            <a:r>
              <a:rPr lang="en-US" altLang="zh-CN" sz="2800" b="1" dirty="0">
                <a:sym typeface="Symbol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en-US" altLang="zh-CN" sz="2800" b="1" baseline="-25000" dirty="0" smtClean="0">
                <a:solidFill>
                  <a:srgbClr val="FF0000"/>
                </a:solidFill>
                <a:sym typeface="Symbol"/>
              </a:rPr>
              <a:t>P</a:t>
            </a:r>
            <a:endParaRPr lang="zh-CN" altLang="en-US" sz="2000" baseline="-25000" dirty="0" smtClean="0">
              <a:solidFill>
                <a:srgbClr val="FF0000"/>
              </a:solidFill>
            </a:endParaRPr>
          </a:p>
        </p:txBody>
      </p:sp>
      <p:grpSp>
        <p:nvGrpSpPr>
          <p:cNvPr id="11" name="组合 8"/>
          <p:cNvGrpSpPr/>
          <p:nvPr/>
        </p:nvGrpSpPr>
        <p:grpSpPr>
          <a:xfrm>
            <a:off x="1147354" y="2619291"/>
            <a:ext cx="6400961" cy="569386"/>
            <a:chOff x="-128502" y="1294602"/>
            <a:chExt cx="6400961" cy="569386"/>
          </a:xfrm>
        </p:grpSpPr>
        <p:sp>
          <p:nvSpPr>
            <p:cNvPr id="12" name="TextBox 6"/>
            <p:cNvSpPr txBox="1"/>
            <p:nvPr/>
          </p:nvSpPr>
          <p:spPr>
            <a:xfrm>
              <a:off x="-128502" y="1340768"/>
              <a:ext cx="35284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 err="1" smtClean="0"/>
                <a:t>Linearizability</a:t>
              </a:r>
              <a:r>
                <a:rPr lang="en-US" altLang="zh-CN" sz="2800" b="1" dirty="0" smtClean="0"/>
                <a:t> </a:t>
              </a:r>
              <a:r>
                <a:rPr lang="en-US" altLang="zh-CN" sz="2800" b="1" dirty="0" smtClean="0">
                  <a:solidFill>
                    <a:srgbClr val="0000FF"/>
                  </a:solidFill>
                </a:rPr>
                <a:t>O</a:t>
              </a:r>
              <a:r>
                <a:rPr lang="en-US" altLang="zh-CN" sz="2800" b="1" dirty="0" smtClean="0">
                  <a:solidFill>
                    <a:srgbClr val="C00000"/>
                  </a:solidFill>
                </a:rPr>
                <a:t> </a:t>
              </a:r>
              <a:r>
                <a:rPr lang="en-US" altLang="zh-CN" sz="2800" b="1" dirty="0" smtClean="0">
                  <a:sym typeface="Symbol"/>
                </a:rPr>
                <a:t></a:t>
              </a:r>
              <a:r>
                <a:rPr lang="en-US" altLang="zh-CN" sz="2800" b="1" baseline="-25000" dirty="0" err="1" smtClean="0">
                  <a:sym typeface="Symbol"/>
                </a:rPr>
                <a:t>lin</a:t>
              </a:r>
              <a:r>
                <a:rPr lang="en-US" altLang="zh-CN" sz="2800" b="1" dirty="0" smtClean="0">
                  <a:solidFill>
                    <a:srgbClr val="FF0000"/>
                  </a:solidFill>
                  <a:sym typeface="Symbol"/>
                </a:rPr>
                <a:t> </a:t>
              </a:r>
              <a:r>
                <a:rPr lang="en-US" altLang="zh-CN" sz="2800" b="1" dirty="0" smtClean="0">
                  <a:solidFill>
                    <a:srgbClr val="00B050"/>
                  </a:solidFill>
                </a:rPr>
                <a:t>A</a:t>
              </a:r>
              <a:endParaRPr lang="zh-CN" altLang="en-US" sz="2800" b="1" dirty="0">
                <a:solidFill>
                  <a:srgbClr val="00B050"/>
                </a:solidFill>
              </a:endParaRPr>
            </a:p>
          </p:txBody>
        </p:sp>
        <p:sp>
          <p:nvSpPr>
            <p:cNvPr id="13" name="TextBox 7"/>
            <p:cNvSpPr txBox="1"/>
            <p:nvPr/>
          </p:nvSpPr>
          <p:spPr>
            <a:xfrm>
              <a:off x="3548894" y="1294602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prstClr val="black"/>
                  </a:solidFill>
                  <a:sym typeface="Symbol"/>
                </a:rPr>
                <a:t></a:t>
              </a:r>
              <a:endParaRPr lang="en-US" b="1" dirty="0"/>
            </a:p>
          </p:txBody>
        </p:sp>
        <p:sp>
          <p:nvSpPr>
            <p:cNvPr id="14" name="TextBox 8"/>
            <p:cNvSpPr txBox="1"/>
            <p:nvPr/>
          </p:nvSpPr>
          <p:spPr>
            <a:xfrm>
              <a:off x="4121806" y="1340768"/>
              <a:ext cx="21506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prstClr val="black"/>
                  </a:solidFill>
                </a:rPr>
                <a:t>Progress 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</a:rPr>
                <a:t>(</a:t>
              </a:r>
              <a:r>
                <a:rPr lang="en-US" sz="2800" dirty="0" smtClean="0">
                  <a:solidFill>
                    <a:srgbClr val="0000FF"/>
                  </a:solidFill>
                </a:rPr>
                <a:t>O</a:t>
              </a:r>
              <a:r>
                <a:rPr lang="en-US" sz="2800" dirty="0" smtClean="0">
                  <a:solidFill>
                    <a:prstClr val="black"/>
                  </a:solidFill>
                </a:rPr>
                <a:t>)</a:t>
              </a:r>
              <a:endParaRPr lang="en-US" dirty="0"/>
            </a:p>
          </p:txBody>
        </p:sp>
      </p:grpSp>
      <p:sp>
        <p:nvSpPr>
          <p:cNvPr id="15" name="TextBox 9"/>
          <p:cNvSpPr txBox="1"/>
          <p:nvPr/>
        </p:nvSpPr>
        <p:spPr>
          <a:xfrm rot="5400000">
            <a:off x="4332436" y="3449553"/>
            <a:ext cx="828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000"/>
              </a:spcBef>
            </a:pPr>
            <a:r>
              <a:rPr lang="en-US" altLang="zh-CN" sz="4000" b="1" dirty="0" smtClean="0">
                <a:solidFill>
                  <a:prstClr val="black"/>
                </a:solidFill>
                <a:sym typeface="Symbol"/>
              </a:rPr>
              <a:t></a:t>
            </a:r>
            <a:endParaRPr lang="zh-CN" altLang="en-US" sz="4000" b="1" dirty="0">
              <a:solidFill>
                <a:prstClr val="black"/>
              </a:solidFill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3148930" y="5607984"/>
            <a:ext cx="3195105" cy="523220"/>
            <a:chOff x="3208498" y="3115164"/>
            <a:chExt cx="3195105" cy="523220"/>
          </a:xfrm>
        </p:grpSpPr>
        <p:sp>
          <p:nvSpPr>
            <p:cNvPr id="18" name="文本框 17"/>
            <p:cNvSpPr txBox="1"/>
            <p:nvPr/>
          </p:nvSpPr>
          <p:spPr>
            <a:xfrm>
              <a:off x="3208498" y="3115164"/>
              <a:ext cx="31951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dirty="0" smtClean="0">
                  <a:solidFill>
                    <a:srgbClr val="FF0000"/>
                  </a:solidFill>
                </a:rPr>
                <a:t>D</a:t>
              </a:r>
              <a:r>
                <a:rPr lang="en-US" altLang="zh-CN" sz="2800" dirty="0" smtClean="0"/>
                <a:t>, R, G        { p } </a:t>
              </a:r>
              <a:r>
                <a:rPr lang="en-US" altLang="zh-CN" sz="2800" dirty="0" smtClean="0">
                  <a:solidFill>
                    <a:srgbClr val="0000FF"/>
                  </a:solidFill>
                </a:rPr>
                <a:t>O</a:t>
              </a:r>
              <a:r>
                <a:rPr lang="en-US" altLang="zh-CN" sz="2800" b="1" dirty="0" smtClean="0">
                  <a:latin typeface="Segoe UI Symbol"/>
                  <a:ea typeface="Segoe UI Symbol"/>
                  <a:sym typeface="Symbol" pitchFamily="18" charset="2"/>
                </a:rPr>
                <a:t> </a:t>
              </a:r>
              <a:r>
                <a:rPr lang="en-US" altLang="zh-CN" sz="2800" dirty="0" smtClean="0"/>
                <a:t>: </a:t>
              </a:r>
              <a:r>
                <a:rPr lang="en-US" altLang="zh-CN" sz="2800" dirty="0" smtClean="0">
                  <a:solidFill>
                    <a:srgbClr val="00B050"/>
                  </a:solidFill>
                </a:rPr>
                <a:t>A</a:t>
              </a:r>
              <a:endParaRPr lang="en-US" altLang="zh-CN" sz="2800" dirty="0">
                <a:solidFill>
                  <a:srgbClr val="00B050"/>
                </a:solidFill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525108" y="3235106"/>
              <a:ext cx="210279" cy="283336"/>
              <a:chOff x="1081825" y="3412901"/>
              <a:chExt cx="167426" cy="283336"/>
            </a:xfrm>
          </p:grpSpPr>
          <p:cxnSp>
            <p:nvCxnSpPr>
              <p:cNvPr id="20" name="直接连接符 19"/>
              <p:cNvCxnSpPr/>
              <p:nvPr/>
            </p:nvCxnSpPr>
            <p:spPr>
              <a:xfrm>
                <a:off x="1081825" y="3412901"/>
                <a:ext cx="0" cy="28333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>
                <a:off x="1081825" y="3554569"/>
                <a:ext cx="167426" cy="0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2" name="文本框 21"/>
          <p:cNvSpPr txBox="1"/>
          <p:nvPr/>
        </p:nvSpPr>
        <p:spPr>
          <a:xfrm>
            <a:off x="4465540" y="4854340"/>
            <a:ext cx="494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>
                <a:sym typeface="Symbol" panose="05050102010706020507" pitchFamily="18" charset="2"/>
              </a:rPr>
              <a:t></a:t>
            </a:r>
            <a:endParaRPr lang="zh-CN" altLang="en-US" sz="4000" dirty="0"/>
          </a:p>
        </p:txBody>
      </p:sp>
      <p:sp>
        <p:nvSpPr>
          <p:cNvPr id="25" name="圆角矩形标注 24"/>
          <p:cNvSpPr/>
          <p:nvPr/>
        </p:nvSpPr>
        <p:spPr>
          <a:xfrm>
            <a:off x="5897840" y="4804928"/>
            <a:ext cx="2898636" cy="620845"/>
          </a:xfrm>
          <a:prstGeom prst="wedgeRoundRectCallout">
            <a:avLst>
              <a:gd name="adj1" fmla="val -48160"/>
              <a:gd name="adj2" fmla="val -858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prstClr val="white"/>
                </a:solidFill>
              </a:rPr>
              <a:t>Progress-aware spec</a:t>
            </a:r>
            <a:endParaRPr lang="zh-CN" alt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23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0" grpId="0"/>
      <p:bldP spid="15" grpId="0"/>
      <p:bldP spid="22" grpId="0"/>
      <p:bldP spid="2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Progress-aware specs </a:t>
            </a:r>
            <a:r>
              <a:rPr lang="en-US" altLang="zh-CN" b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en-US" altLang="zh-CN" b="1" baseline="-25000" dirty="0" smtClean="0">
                <a:solidFill>
                  <a:srgbClr val="FF0000"/>
                </a:solidFill>
                <a:sym typeface="Symbol"/>
              </a:rPr>
              <a:t>SF</a:t>
            </a:r>
            <a:r>
              <a:rPr lang="en-US" altLang="zh-CN" dirty="0" smtClean="0">
                <a:sym typeface="Symbol"/>
              </a:rPr>
              <a:t> and </a:t>
            </a:r>
            <a:r>
              <a:rPr lang="en-US" altLang="zh-CN" b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en-US" altLang="zh-CN" b="1" baseline="-25000" dirty="0" smtClean="0">
                <a:solidFill>
                  <a:srgbClr val="FF0000"/>
                </a:solidFill>
                <a:sym typeface="Symbol"/>
              </a:rPr>
              <a:t>DF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b="1" dirty="0">
                <a:solidFill>
                  <a:srgbClr val="0000FF"/>
                </a:solidFill>
              </a:rPr>
              <a:t>O</a:t>
            </a:r>
            <a:r>
              <a:rPr lang="en-US" altLang="zh-CN" b="1" dirty="0">
                <a:solidFill>
                  <a:prstClr val="black"/>
                </a:solidFill>
              </a:rPr>
              <a:t> </a:t>
            </a:r>
            <a:r>
              <a:rPr lang="en-US" altLang="zh-CN" b="1" dirty="0">
                <a:sym typeface="Symbol"/>
              </a:rPr>
              <a:t></a:t>
            </a:r>
            <a:r>
              <a:rPr lang="en-US" altLang="zh-CN" b="1" baseline="-25000" dirty="0">
                <a:sym typeface="Symbol"/>
              </a:rPr>
              <a:t> </a:t>
            </a:r>
            <a:r>
              <a:rPr lang="en-US" altLang="zh-CN" b="1" dirty="0">
                <a:sym typeface="Symbol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en-US" altLang="zh-CN" b="1" baseline="-25000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altLang="zh-CN" dirty="0" smtClean="0"/>
              <a:t>: 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/>
              <a:t>Assume fair scheduling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/>
              <a:t>Preserve termination behaviors</a:t>
            </a:r>
          </a:p>
          <a:p>
            <a:pPr>
              <a:spcBef>
                <a:spcPts val="2400"/>
              </a:spcBef>
            </a:pPr>
            <a:r>
              <a:rPr lang="en-US" altLang="zh-CN" b="1" dirty="0">
                <a:solidFill>
                  <a:srgbClr val="FF0000"/>
                </a:solidFill>
                <a:sym typeface="Symbol"/>
              </a:rPr>
              <a:t>A</a:t>
            </a:r>
            <a:r>
              <a:rPr lang="en-US" altLang="zh-CN" b="1" baseline="-25000" dirty="0">
                <a:solidFill>
                  <a:srgbClr val="FF0000"/>
                </a:solidFill>
                <a:sym typeface="Symbol"/>
              </a:rPr>
              <a:t>SF </a:t>
            </a:r>
            <a:r>
              <a:rPr lang="en-US" altLang="zh-CN" dirty="0" smtClean="0"/>
              <a:t>: atomic spec </a:t>
            </a:r>
            <a:r>
              <a:rPr lang="en-US" altLang="zh-CN" dirty="0" smtClean="0">
                <a:solidFill>
                  <a:srgbClr val="00B050"/>
                </a:solidFill>
              </a:rPr>
              <a:t>A</a:t>
            </a:r>
          </a:p>
          <a:p>
            <a:pPr>
              <a:spcBef>
                <a:spcPts val="2400"/>
              </a:spcBef>
            </a:pPr>
            <a:r>
              <a:rPr lang="en-US" altLang="zh-CN" b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en-US" altLang="zh-CN" b="1" baseline="-25000" dirty="0" smtClean="0">
                <a:solidFill>
                  <a:srgbClr val="FF0000"/>
                </a:solidFill>
                <a:sym typeface="Symbol"/>
              </a:rPr>
              <a:t>DF </a:t>
            </a:r>
            <a:r>
              <a:rPr lang="en-US" altLang="zh-CN" dirty="0" smtClean="0"/>
              <a:t>: wrap </a:t>
            </a:r>
            <a:r>
              <a:rPr lang="en-US" altLang="zh-CN" dirty="0" smtClean="0">
                <a:solidFill>
                  <a:srgbClr val="00B050"/>
                </a:solidFill>
              </a:rPr>
              <a:t>A </a:t>
            </a:r>
            <a:r>
              <a:rPr lang="en-US" altLang="zh-CN" dirty="0" smtClean="0"/>
              <a:t>with delaying code</a:t>
            </a:r>
            <a:endParaRPr lang="zh-CN" altLang="en-US" dirty="0"/>
          </a:p>
        </p:txBody>
      </p:sp>
      <p:sp>
        <p:nvSpPr>
          <p:cNvPr id="23" name="TextBox 4"/>
          <p:cNvSpPr txBox="1"/>
          <p:nvPr/>
        </p:nvSpPr>
        <p:spPr>
          <a:xfrm>
            <a:off x="6424610" y="4554323"/>
            <a:ext cx="12458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2800" b="1" dirty="0" smtClean="0">
                <a:solidFill>
                  <a:prstClr val="black"/>
                </a:solidFill>
              </a:rPr>
              <a:t> </a:t>
            </a:r>
            <a:r>
              <a:rPr lang="en-US" altLang="zh-CN" sz="2800" b="1" dirty="0" smtClean="0">
                <a:sym typeface="Symbol"/>
              </a:rPr>
              <a:t></a:t>
            </a:r>
            <a:r>
              <a:rPr lang="en-US" altLang="zh-CN" sz="2800" b="1" baseline="-25000" dirty="0" smtClean="0">
                <a:sym typeface="Symbol"/>
              </a:rPr>
              <a:t> </a:t>
            </a:r>
            <a:r>
              <a:rPr lang="en-US" altLang="zh-CN" sz="2800" b="1" dirty="0">
                <a:sym typeface="Symbol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en-US" altLang="zh-CN" sz="2800" b="1" baseline="-25000" dirty="0" smtClean="0">
                <a:solidFill>
                  <a:srgbClr val="FF0000"/>
                </a:solidFill>
                <a:sym typeface="Symbol"/>
              </a:rPr>
              <a:t>P</a:t>
            </a:r>
            <a:endParaRPr lang="zh-CN" altLang="en-US" sz="2000" baseline="-25000" dirty="0" smtClean="0">
              <a:solidFill>
                <a:srgbClr val="FF0000"/>
              </a:solidFill>
            </a:endParaRPr>
          </a:p>
        </p:txBody>
      </p:sp>
      <p:grpSp>
        <p:nvGrpSpPr>
          <p:cNvPr id="26" name="组合 8"/>
          <p:cNvGrpSpPr/>
          <p:nvPr/>
        </p:nvGrpSpPr>
        <p:grpSpPr>
          <a:xfrm>
            <a:off x="5366329" y="3292837"/>
            <a:ext cx="3066402" cy="569386"/>
            <a:chOff x="1898718" y="1294602"/>
            <a:chExt cx="3066402" cy="569386"/>
          </a:xfrm>
        </p:grpSpPr>
        <p:sp>
          <p:nvSpPr>
            <p:cNvPr id="27" name="TextBox 6"/>
            <p:cNvSpPr txBox="1"/>
            <p:nvPr/>
          </p:nvSpPr>
          <p:spPr>
            <a:xfrm>
              <a:off x="1898718" y="1340768"/>
              <a:ext cx="1624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 smtClean="0">
                  <a:solidFill>
                    <a:srgbClr val="0000FF"/>
                  </a:solidFill>
                </a:rPr>
                <a:t>O</a:t>
              </a:r>
              <a:r>
                <a:rPr lang="en-US" altLang="zh-CN" sz="2800" b="1" dirty="0" smtClean="0">
                  <a:solidFill>
                    <a:srgbClr val="C00000"/>
                  </a:solidFill>
                </a:rPr>
                <a:t> </a:t>
              </a:r>
              <a:r>
                <a:rPr lang="en-US" altLang="zh-CN" sz="2800" b="1" dirty="0" smtClean="0">
                  <a:sym typeface="Symbol"/>
                </a:rPr>
                <a:t></a:t>
              </a:r>
              <a:r>
                <a:rPr lang="en-US" altLang="zh-CN" sz="2800" b="1" baseline="-25000" dirty="0" err="1" smtClean="0">
                  <a:sym typeface="Symbol"/>
                </a:rPr>
                <a:t>lin</a:t>
              </a:r>
              <a:r>
                <a:rPr lang="en-US" altLang="zh-CN" sz="2800" b="1" dirty="0" smtClean="0">
                  <a:solidFill>
                    <a:srgbClr val="FF0000"/>
                  </a:solidFill>
                  <a:sym typeface="Symbol"/>
                </a:rPr>
                <a:t> </a:t>
              </a:r>
              <a:r>
                <a:rPr lang="en-US" altLang="zh-CN" sz="2800" b="1" dirty="0" smtClean="0">
                  <a:solidFill>
                    <a:srgbClr val="00B050"/>
                  </a:solidFill>
                </a:rPr>
                <a:t>A</a:t>
              </a:r>
              <a:endParaRPr lang="zh-CN" altLang="en-US" sz="2800" b="1" dirty="0">
                <a:solidFill>
                  <a:srgbClr val="00B050"/>
                </a:solidFill>
              </a:endParaRPr>
            </a:p>
          </p:txBody>
        </p:sp>
        <p:sp>
          <p:nvSpPr>
            <p:cNvPr id="28" name="TextBox 7"/>
            <p:cNvSpPr txBox="1"/>
            <p:nvPr/>
          </p:nvSpPr>
          <p:spPr>
            <a:xfrm>
              <a:off x="3548894" y="1294602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prstClr val="black"/>
                  </a:solidFill>
                  <a:sym typeface="Symbol"/>
                </a:rPr>
                <a:t></a:t>
              </a:r>
              <a:endParaRPr lang="en-US" b="1" dirty="0"/>
            </a:p>
          </p:txBody>
        </p:sp>
        <p:sp>
          <p:nvSpPr>
            <p:cNvPr id="29" name="TextBox 8"/>
            <p:cNvSpPr txBox="1"/>
            <p:nvPr/>
          </p:nvSpPr>
          <p:spPr>
            <a:xfrm>
              <a:off x="4134443" y="1340768"/>
              <a:ext cx="8306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</a:rPr>
                <a:t>(</a:t>
              </a:r>
              <a:r>
                <a:rPr lang="en-US" sz="2800" dirty="0" smtClean="0">
                  <a:solidFill>
                    <a:srgbClr val="0000FF"/>
                  </a:solidFill>
                </a:rPr>
                <a:t>O</a:t>
              </a:r>
              <a:r>
                <a:rPr lang="en-US" sz="2800" dirty="0" smtClean="0">
                  <a:solidFill>
                    <a:prstClr val="black"/>
                  </a:solidFill>
                </a:rPr>
                <a:t>)</a:t>
              </a:r>
              <a:endParaRPr lang="en-US" dirty="0"/>
            </a:p>
          </p:txBody>
        </p:sp>
      </p:grpSp>
      <p:sp>
        <p:nvSpPr>
          <p:cNvPr id="30" name="TextBox 9"/>
          <p:cNvSpPr txBox="1"/>
          <p:nvPr/>
        </p:nvSpPr>
        <p:spPr>
          <a:xfrm rot="5400000">
            <a:off x="6633491" y="3964930"/>
            <a:ext cx="828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000"/>
              </a:spcBef>
            </a:pPr>
            <a:r>
              <a:rPr lang="en-US" altLang="zh-CN" sz="4000" b="1" dirty="0" smtClean="0">
                <a:solidFill>
                  <a:prstClr val="black"/>
                </a:solidFill>
                <a:sym typeface="Symbol"/>
              </a:rPr>
              <a:t></a:t>
            </a:r>
            <a:endParaRPr lang="zh-CN" altLang="en-US" sz="4000" b="1" dirty="0">
              <a:solidFill>
                <a:prstClr val="black"/>
              </a:solidFill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5449984" y="5788679"/>
            <a:ext cx="3195105" cy="523220"/>
            <a:chOff x="3208498" y="3115164"/>
            <a:chExt cx="3195105" cy="523220"/>
          </a:xfrm>
        </p:grpSpPr>
        <p:sp>
          <p:nvSpPr>
            <p:cNvPr id="32" name="文本框 31"/>
            <p:cNvSpPr txBox="1"/>
            <p:nvPr/>
          </p:nvSpPr>
          <p:spPr>
            <a:xfrm>
              <a:off x="3208498" y="3115164"/>
              <a:ext cx="31951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dirty="0" smtClean="0">
                  <a:solidFill>
                    <a:srgbClr val="FF0000"/>
                  </a:solidFill>
                </a:rPr>
                <a:t>D</a:t>
              </a:r>
              <a:r>
                <a:rPr lang="en-US" altLang="zh-CN" sz="2800" dirty="0" smtClean="0"/>
                <a:t>, R, G        { p } </a:t>
              </a:r>
              <a:r>
                <a:rPr lang="en-US" altLang="zh-CN" sz="2800" dirty="0" smtClean="0">
                  <a:solidFill>
                    <a:srgbClr val="0000FF"/>
                  </a:solidFill>
                </a:rPr>
                <a:t>O</a:t>
              </a:r>
              <a:r>
                <a:rPr lang="en-US" altLang="zh-CN" sz="2800" b="1" dirty="0" smtClean="0">
                  <a:latin typeface="Segoe UI Symbol"/>
                  <a:ea typeface="Segoe UI Symbol"/>
                  <a:sym typeface="Symbol" pitchFamily="18" charset="2"/>
                </a:rPr>
                <a:t> </a:t>
              </a:r>
              <a:r>
                <a:rPr lang="en-US" altLang="zh-CN" sz="2800" dirty="0" smtClean="0"/>
                <a:t>: </a:t>
              </a:r>
              <a:r>
                <a:rPr lang="en-US" altLang="zh-CN" sz="2800" dirty="0" smtClean="0">
                  <a:solidFill>
                    <a:srgbClr val="00B050"/>
                  </a:solidFill>
                </a:rPr>
                <a:t>A</a:t>
              </a:r>
              <a:endParaRPr lang="en-US" altLang="zh-CN" sz="2800" dirty="0">
                <a:solidFill>
                  <a:srgbClr val="00B050"/>
                </a:solidFill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4525108" y="3235106"/>
              <a:ext cx="210279" cy="283336"/>
              <a:chOff x="1081825" y="3412901"/>
              <a:chExt cx="167426" cy="283336"/>
            </a:xfrm>
          </p:grpSpPr>
          <p:cxnSp>
            <p:nvCxnSpPr>
              <p:cNvPr id="34" name="直接连接符 33"/>
              <p:cNvCxnSpPr/>
              <p:nvPr/>
            </p:nvCxnSpPr>
            <p:spPr>
              <a:xfrm>
                <a:off x="1081825" y="3412901"/>
                <a:ext cx="0" cy="28333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1081825" y="3554569"/>
                <a:ext cx="167426" cy="0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文本框 35"/>
          <p:cNvSpPr txBox="1"/>
          <p:nvPr/>
        </p:nvSpPr>
        <p:spPr>
          <a:xfrm>
            <a:off x="6800514" y="5209973"/>
            <a:ext cx="494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>
                <a:sym typeface="Symbol" panose="05050102010706020507" pitchFamily="18" charset="2"/>
              </a:rPr>
              <a:t>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9189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DF-aware spec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699" y="3012610"/>
            <a:ext cx="6852601" cy="20097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11098" y="1319572"/>
            <a:ext cx="1513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 </a:t>
            </a:r>
            <a:r>
              <a:rPr lang="en-US" altLang="zh-CN" sz="2400" b="1" dirty="0" smtClean="0">
                <a:sym typeface="Symbol"/>
              </a:rPr>
              <a:t></a:t>
            </a:r>
            <a:r>
              <a:rPr lang="en-US" altLang="zh-CN" sz="2400" b="1" baseline="-25000" dirty="0" smtClean="0">
                <a:sym typeface="Symbol"/>
              </a:rPr>
              <a:t> </a:t>
            </a:r>
            <a:r>
              <a:rPr lang="en-US" altLang="zh-CN" sz="2400" b="1" dirty="0">
                <a:sym typeface="Symbol"/>
              </a:rPr>
              <a:t> </a:t>
            </a:r>
            <a:r>
              <a:rPr lang="en-US" altLang="zh-CN" sz="2400" b="1" dirty="0" err="1" smtClean="0">
                <a:solidFill>
                  <a:srgbClr val="FF0000"/>
                </a:solidFill>
                <a:sym typeface="Symbol"/>
              </a:rPr>
              <a:t>wr</a:t>
            </a:r>
            <a:r>
              <a:rPr lang="en-US" altLang="zh-CN" sz="2400" b="1" dirty="0" smtClean="0">
                <a:solidFill>
                  <a:srgbClr val="FF0000"/>
                </a:solidFill>
                <a:sym typeface="Symbol"/>
              </a:rPr>
              <a:t>(A)</a:t>
            </a:r>
            <a:endParaRPr lang="zh-CN" altLang="en-US" sz="2400" baseline="-25000" dirty="0" smtClean="0">
              <a:solidFill>
                <a:srgbClr val="FF0000"/>
              </a:solidFill>
            </a:endParaRPr>
          </a:p>
        </p:txBody>
      </p:sp>
      <p:grpSp>
        <p:nvGrpSpPr>
          <p:cNvPr id="6" name="组合 8"/>
          <p:cNvGrpSpPr/>
          <p:nvPr/>
        </p:nvGrpSpPr>
        <p:grpSpPr>
          <a:xfrm>
            <a:off x="5491369" y="492832"/>
            <a:ext cx="3105675" cy="507831"/>
            <a:chOff x="1898718" y="1294602"/>
            <a:chExt cx="3105675" cy="507831"/>
          </a:xfrm>
        </p:grpSpPr>
        <p:sp>
          <p:nvSpPr>
            <p:cNvPr id="7" name="TextBox 6"/>
            <p:cNvSpPr txBox="1"/>
            <p:nvPr/>
          </p:nvSpPr>
          <p:spPr>
            <a:xfrm>
              <a:off x="1898718" y="1340768"/>
              <a:ext cx="16241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 smtClean="0">
                  <a:solidFill>
                    <a:srgbClr val="0000FF"/>
                  </a:solidFill>
                </a:rPr>
                <a:t>O</a:t>
              </a:r>
              <a:r>
                <a:rPr lang="en-US" altLang="zh-CN" sz="2400" b="1" dirty="0" smtClean="0">
                  <a:solidFill>
                    <a:srgbClr val="C00000"/>
                  </a:solidFill>
                </a:rPr>
                <a:t> </a:t>
              </a:r>
              <a:r>
                <a:rPr lang="en-US" altLang="zh-CN" sz="2400" b="1" dirty="0" smtClean="0">
                  <a:sym typeface="Symbol"/>
                </a:rPr>
                <a:t></a:t>
              </a:r>
              <a:r>
                <a:rPr lang="en-US" altLang="zh-CN" sz="2400" b="1" baseline="-25000" dirty="0" err="1" smtClean="0">
                  <a:sym typeface="Symbol"/>
                </a:rPr>
                <a:t>lin</a:t>
              </a:r>
              <a:r>
                <a:rPr lang="en-US" altLang="zh-CN" sz="2400" b="1" dirty="0" smtClean="0">
                  <a:solidFill>
                    <a:srgbClr val="FF0000"/>
                  </a:solidFill>
                  <a:sym typeface="Symbol"/>
                </a:rPr>
                <a:t> </a:t>
              </a:r>
              <a:r>
                <a:rPr lang="en-US" altLang="zh-CN" sz="2400" b="1" dirty="0" smtClean="0">
                  <a:solidFill>
                    <a:srgbClr val="00B050"/>
                  </a:solidFill>
                </a:rPr>
                <a:t>A</a:t>
              </a:r>
              <a:endParaRPr lang="zh-CN" altLang="en-US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48894" y="1294602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prstClr val="black"/>
                  </a:solidFill>
                  <a:sym typeface="Symbol"/>
                </a:rPr>
                <a:t></a:t>
              </a:r>
              <a:endParaRPr lang="en-US" sz="24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95170" y="1340768"/>
              <a:ext cx="9092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DF</a:t>
              </a:r>
              <a:r>
                <a:rPr lang="en-US" sz="2400" dirty="0" smtClean="0">
                  <a:solidFill>
                    <a:prstClr val="black"/>
                  </a:solidFill>
                </a:rPr>
                <a:t>(</a:t>
              </a:r>
              <a:r>
                <a:rPr lang="en-US" sz="2400" dirty="0" smtClean="0">
                  <a:solidFill>
                    <a:srgbClr val="0000FF"/>
                  </a:solidFill>
                </a:rPr>
                <a:t>O</a:t>
              </a:r>
              <a:r>
                <a:rPr lang="en-US" sz="2400" dirty="0" smtClean="0">
                  <a:solidFill>
                    <a:prstClr val="black"/>
                  </a:solidFill>
                </a:rPr>
                <a:t>)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 rot="5400000">
            <a:off x="6926307" y="929285"/>
            <a:ext cx="483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000"/>
              </a:spcBef>
            </a:pPr>
            <a:r>
              <a:rPr lang="en-US" altLang="zh-CN" sz="2400" b="1" dirty="0" smtClean="0">
                <a:solidFill>
                  <a:prstClr val="black"/>
                </a:solidFill>
                <a:sym typeface="Symbol"/>
              </a:rPr>
              <a:t></a:t>
            </a:r>
            <a:endParaRPr lang="zh-CN" altLang="en-US" sz="2400" b="1" dirty="0">
              <a:solidFill>
                <a:prstClr val="black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767739" y="2120817"/>
            <a:ext cx="2747611" cy="461665"/>
            <a:chOff x="3432245" y="3115164"/>
            <a:chExt cx="2747611" cy="461665"/>
          </a:xfrm>
        </p:grpSpPr>
        <p:sp>
          <p:nvSpPr>
            <p:cNvPr id="12" name="文本框 11"/>
            <p:cNvSpPr txBox="1"/>
            <p:nvPr/>
          </p:nvSpPr>
          <p:spPr>
            <a:xfrm>
              <a:off x="3432245" y="3115164"/>
              <a:ext cx="27476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dirty="0" smtClean="0">
                  <a:solidFill>
                    <a:srgbClr val="FF0000"/>
                  </a:solidFill>
                </a:rPr>
                <a:t>D</a:t>
              </a:r>
              <a:r>
                <a:rPr lang="en-US" altLang="zh-CN" sz="2400" dirty="0" smtClean="0"/>
                <a:t>, R, G        { p } </a:t>
              </a:r>
              <a:r>
                <a:rPr lang="en-US" altLang="zh-CN" sz="2400" dirty="0" smtClean="0">
                  <a:solidFill>
                    <a:srgbClr val="0000FF"/>
                  </a:solidFill>
                </a:rPr>
                <a:t>O</a:t>
              </a:r>
              <a:r>
                <a:rPr lang="en-US" altLang="zh-CN" sz="2400" b="1" dirty="0" smtClean="0">
                  <a:latin typeface="Segoe UI Symbol"/>
                  <a:ea typeface="Segoe UI Symbol"/>
                  <a:sym typeface="Symbol" pitchFamily="18" charset="2"/>
                </a:rPr>
                <a:t> </a:t>
              </a:r>
              <a:r>
                <a:rPr lang="en-US" altLang="zh-CN" sz="2400" dirty="0" smtClean="0"/>
                <a:t>: </a:t>
              </a:r>
              <a:r>
                <a:rPr lang="en-US" altLang="zh-CN" sz="2400" dirty="0" smtClean="0">
                  <a:solidFill>
                    <a:srgbClr val="00B050"/>
                  </a:solidFill>
                </a:rPr>
                <a:t>A</a:t>
              </a:r>
              <a:endParaRPr lang="en-US" altLang="zh-CN" sz="2400" dirty="0">
                <a:solidFill>
                  <a:srgbClr val="00B050"/>
                </a:solidFill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4525108" y="3235106"/>
              <a:ext cx="210279" cy="283336"/>
              <a:chOff x="1081825" y="3412901"/>
              <a:chExt cx="167426" cy="283336"/>
            </a:xfrm>
          </p:grpSpPr>
          <p:cxnSp>
            <p:nvCxnSpPr>
              <p:cNvPr id="14" name="直接连接符 13"/>
              <p:cNvCxnSpPr/>
              <p:nvPr/>
            </p:nvCxnSpPr>
            <p:spPr>
              <a:xfrm>
                <a:off x="1081825" y="3412901"/>
                <a:ext cx="0" cy="283336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1081825" y="3554569"/>
                <a:ext cx="167426" cy="0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文本框 15"/>
          <p:cNvSpPr txBox="1"/>
          <p:nvPr/>
        </p:nvSpPr>
        <p:spPr>
          <a:xfrm>
            <a:off x="6980755" y="1802707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ym typeface="Symbol" panose="05050102010706020507" pitchFamily="18" charset="2"/>
              </a:rPr>
              <a:t>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4293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DF and SF as Progress Properties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DF: in each fair execution, there always exists some method call that can finish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/>
              <a:t>Fair </a:t>
            </a:r>
            <a:r>
              <a:rPr lang="en-US" altLang="zh-CN" dirty="0" err="1" smtClean="0"/>
              <a:t>sched</a:t>
            </a:r>
            <a:r>
              <a:rPr lang="en-US" altLang="zh-CN" dirty="0" smtClean="0"/>
              <a:t>: every active thread gets eventually executed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/>
              <a:t>Disallow non-termination of critical section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/>
              <a:t>Disallow live-lock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177031" y="4045898"/>
            <a:ext cx="5197642" cy="2497123"/>
            <a:chOff x="3164305" y="4142520"/>
            <a:chExt cx="5197642" cy="2497123"/>
          </a:xfrm>
        </p:grpSpPr>
        <p:grpSp>
          <p:nvGrpSpPr>
            <p:cNvPr id="8" name="组合 7"/>
            <p:cNvGrpSpPr/>
            <p:nvPr/>
          </p:nvGrpSpPr>
          <p:grpSpPr>
            <a:xfrm>
              <a:off x="3268056" y="4196382"/>
              <a:ext cx="5093891" cy="2308325"/>
              <a:chOff x="3268056" y="4196382"/>
              <a:chExt cx="5093891" cy="2308325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3268056" y="4196383"/>
                <a:ext cx="2539980" cy="2308324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g1() {</a:t>
                </a:r>
              </a:p>
              <a:p>
                <a:r>
                  <a:rPr lang="en-US" altLang="zh-CN" dirty="0"/>
                  <a:t>    lock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L1</a:t>
                </a:r>
                <a:r>
                  <a:rPr lang="en-US" altLang="zh-CN" dirty="0"/>
                  <a:t>; </a:t>
                </a:r>
              </a:p>
              <a:p>
                <a:r>
                  <a:rPr lang="en-US" altLang="zh-CN" dirty="0"/>
                  <a:t>    </a:t>
                </a:r>
                <a:r>
                  <a:rPr lang="en-US" altLang="zh-CN" b="1" dirty="0"/>
                  <a:t>while</a:t>
                </a:r>
                <a:r>
                  <a:rPr lang="en-US" altLang="zh-CN" dirty="0"/>
                  <a:t> </a:t>
                </a:r>
                <a:r>
                  <a:rPr lang="en-US" altLang="zh-CN" dirty="0" smtClean="0"/>
                  <a:t>(!available(</a:t>
                </a:r>
                <a:r>
                  <a:rPr lang="en-US" altLang="zh-CN" dirty="0" smtClean="0">
                    <a:solidFill>
                      <a:srgbClr val="0000FF"/>
                    </a:solidFill>
                  </a:rPr>
                  <a:t>L2</a:t>
                </a:r>
                <a:r>
                  <a:rPr lang="en-US" altLang="zh-CN" dirty="0"/>
                  <a:t>)) {</a:t>
                </a:r>
              </a:p>
              <a:p>
                <a:r>
                  <a:rPr lang="en-US" altLang="zh-CN" dirty="0"/>
                  <a:t>        unlock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L1</a:t>
                </a:r>
                <a:r>
                  <a:rPr lang="en-US" altLang="zh-CN" dirty="0"/>
                  <a:t>;</a:t>
                </a:r>
              </a:p>
              <a:p>
                <a:r>
                  <a:rPr lang="en-US" altLang="zh-CN" dirty="0"/>
                  <a:t>        lock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L1</a:t>
                </a:r>
                <a:r>
                  <a:rPr lang="en-US" altLang="zh-CN" dirty="0"/>
                  <a:t>;</a:t>
                </a:r>
              </a:p>
              <a:p>
                <a:r>
                  <a:rPr lang="en-US" altLang="zh-CN" dirty="0"/>
                  <a:t>    }</a:t>
                </a:r>
              </a:p>
              <a:p>
                <a:r>
                  <a:rPr lang="en-US" altLang="zh-CN" dirty="0"/>
                  <a:t>    unlock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L1</a:t>
                </a:r>
                <a:r>
                  <a:rPr lang="en-US" altLang="zh-CN" dirty="0"/>
                  <a:t>;</a:t>
                </a:r>
              </a:p>
              <a:p>
                <a:r>
                  <a:rPr lang="en-US" altLang="zh-CN" b="1" dirty="0"/>
                  <a:t>}</a:t>
                </a: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5808036" y="4196382"/>
                <a:ext cx="2553911" cy="2308324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 smtClean="0"/>
                  <a:t>g2() </a:t>
                </a:r>
                <a:r>
                  <a:rPr lang="en-US" altLang="zh-CN" b="1" dirty="0"/>
                  <a:t>{</a:t>
                </a:r>
              </a:p>
              <a:p>
                <a:r>
                  <a:rPr lang="en-US" altLang="zh-CN" dirty="0"/>
                  <a:t>    lock </a:t>
                </a:r>
                <a:r>
                  <a:rPr lang="en-US" altLang="zh-CN" dirty="0">
                    <a:solidFill>
                      <a:srgbClr val="0000FF"/>
                    </a:solidFill>
                  </a:rPr>
                  <a:t>L2</a:t>
                </a:r>
                <a:r>
                  <a:rPr lang="en-US" altLang="zh-CN" dirty="0" smtClean="0"/>
                  <a:t>; </a:t>
                </a:r>
                <a:endParaRPr lang="en-US" altLang="zh-CN" dirty="0"/>
              </a:p>
              <a:p>
                <a:r>
                  <a:rPr lang="en-US" altLang="zh-CN" dirty="0"/>
                  <a:t>    </a:t>
                </a:r>
                <a:r>
                  <a:rPr lang="en-US" altLang="zh-CN" b="1" dirty="0"/>
                  <a:t>while</a:t>
                </a:r>
                <a:r>
                  <a:rPr lang="en-US" altLang="zh-CN" dirty="0"/>
                  <a:t> </a:t>
                </a:r>
                <a:r>
                  <a:rPr lang="en-US" altLang="zh-CN" dirty="0" smtClean="0"/>
                  <a:t>(!available(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L1</a:t>
                </a:r>
                <a:r>
                  <a:rPr lang="en-US" altLang="zh-CN" dirty="0" smtClean="0"/>
                  <a:t>)) </a:t>
                </a:r>
                <a:r>
                  <a:rPr lang="en-US" altLang="zh-CN" dirty="0"/>
                  <a:t>{</a:t>
                </a:r>
              </a:p>
              <a:p>
                <a:r>
                  <a:rPr lang="en-US" altLang="zh-CN" dirty="0"/>
                  <a:t>        unlock </a:t>
                </a:r>
                <a:r>
                  <a:rPr lang="en-US" altLang="zh-CN" dirty="0">
                    <a:solidFill>
                      <a:srgbClr val="0000FF"/>
                    </a:solidFill>
                  </a:rPr>
                  <a:t>L2</a:t>
                </a:r>
                <a:r>
                  <a:rPr lang="en-US" altLang="zh-CN" dirty="0" smtClean="0"/>
                  <a:t>;</a:t>
                </a:r>
                <a:endParaRPr lang="en-US" altLang="zh-CN" dirty="0"/>
              </a:p>
              <a:p>
                <a:r>
                  <a:rPr lang="en-US" altLang="zh-CN" dirty="0"/>
                  <a:t>        lock </a:t>
                </a:r>
                <a:r>
                  <a:rPr lang="en-US" altLang="zh-CN" dirty="0">
                    <a:solidFill>
                      <a:srgbClr val="0000FF"/>
                    </a:solidFill>
                  </a:rPr>
                  <a:t>L2</a:t>
                </a:r>
                <a:r>
                  <a:rPr lang="en-US" altLang="zh-CN" dirty="0" smtClean="0"/>
                  <a:t>;</a:t>
                </a:r>
                <a:endParaRPr lang="en-US" altLang="zh-CN" dirty="0"/>
              </a:p>
              <a:p>
                <a:r>
                  <a:rPr lang="en-US" altLang="zh-CN" dirty="0"/>
                  <a:t>    }</a:t>
                </a:r>
              </a:p>
              <a:p>
                <a:r>
                  <a:rPr lang="en-US" altLang="zh-CN" dirty="0"/>
                  <a:t>    unlock </a:t>
                </a:r>
                <a:r>
                  <a:rPr lang="en-US" altLang="zh-CN" dirty="0">
                    <a:solidFill>
                      <a:srgbClr val="0000FF"/>
                    </a:solidFill>
                  </a:rPr>
                  <a:t>L2</a:t>
                </a:r>
                <a:r>
                  <a:rPr lang="en-US" altLang="zh-CN" dirty="0" smtClean="0"/>
                  <a:t>;</a:t>
                </a:r>
                <a:endParaRPr lang="en-US" altLang="zh-CN" dirty="0"/>
              </a:p>
              <a:p>
                <a:r>
                  <a:rPr lang="en-US" altLang="zh-CN" b="1" dirty="0"/>
                  <a:t>}</a:t>
                </a:r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3164305" y="4142520"/>
              <a:ext cx="5197642" cy="24971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7734961" y="5500780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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459415" y="1250326"/>
            <a:ext cx="2275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[</a:t>
            </a:r>
            <a:r>
              <a:rPr lang="en-US" altLang="zh-CN" sz="1600" dirty="0" err="1">
                <a:solidFill>
                  <a:srgbClr val="FF0000"/>
                </a:solidFill>
              </a:rPr>
              <a:t>Herlihy</a:t>
            </a:r>
            <a:r>
              <a:rPr lang="en-US" altLang="zh-CN" sz="1600" dirty="0">
                <a:solidFill>
                  <a:srgbClr val="FF0000"/>
                </a:solidFill>
              </a:rPr>
              <a:t> and </a:t>
            </a:r>
            <a:r>
              <a:rPr lang="en-US" altLang="zh-CN" sz="1600" dirty="0" err="1">
                <a:solidFill>
                  <a:srgbClr val="FF0000"/>
                </a:solidFill>
              </a:rPr>
              <a:t>Shavit</a:t>
            </a:r>
            <a:r>
              <a:rPr lang="en-US" altLang="zh-CN" sz="1600" dirty="0">
                <a:solidFill>
                  <a:srgbClr val="FF0000"/>
                </a:solidFill>
              </a:rPr>
              <a:t> 2011]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09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DF and SF as Progress Properties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DF: in each fair execution, there always exists some method call that can finish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/>
              <a:t>Fair </a:t>
            </a:r>
            <a:r>
              <a:rPr lang="en-US" altLang="zh-CN" dirty="0" err="1" smtClean="0"/>
              <a:t>sched</a:t>
            </a:r>
            <a:r>
              <a:rPr lang="en-US" altLang="zh-CN" dirty="0" smtClean="0"/>
              <a:t>: every active thread gets eventually executed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/>
              <a:t>Disallow non-termination of critical section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/>
              <a:t>Disallow live-lock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Possible ad-hoc synchronization</a:t>
            </a:r>
            <a:endParaRPr lang="en-US" altLang="zh-CN" dirty="0" smtClean="0"/>
          </a:p>
        </p:txBody>
      </p:sp>
      <p:sp>
        <p:nvSpPr>
          <p:cNvPr id="13" name="文本框 12"/>
          <p:cNvSpPr txBox="1"/>
          <p:nvPr/>
        </p:nvSpPr>
        <p:spPr>
          <a:xfrm>
            <a:off x="5953054" y="3712977"/>
            <a:ext cx="1877961" cy="286232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prstClr val="black"/>
                </a:solidFill>
              </a:rPr>
              <a:t>h1() {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    x := 1;</a:t>
            </a:r>
          </a:p>
          <a:p>
            <a:r>
              <a:rPr lang="en-US" altLang="zh-CN" dirty="0">
                <a:solidFill>
                  <a:prstClr val="black"/>
                </a:solidFill>
              </a:rPr>
              <a:t> </a:t>
            </a:r>
            <a:r>
              <a:rPr lang="en-US" altLang="zh-CN" dirty="0" smtClean="0">
                <a:solidFill>
                  <a:prstClr val="black"/>
                </a:solidFill>
              </a:rPr>
              <a:t>   while (y != 0) {};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    x := 0;</a:t>
            </a:r>
          </a:p>
          <a:p>
            <a:r>
              <a:rPr lang="en-US" altLang="zh-CN" b="1" dirty="0" smtClean="0">
                <a:solidFill>
                  <a:prstClr val="black"/>
                </a:solidFill>
              </a:rPr>
              <a:t>}</a:t>
            </a:r>
          </a:p>
          <a:p>
            <a:r>
              <a:rPr lang="en-US" altLang="zh-CN" b="1" dirty="0" smtClean="0">
                <a:solidFill>
                  <a:prstClr val="black"/>
                </a:solidFill>
              </a:rPr>
              <a:t>h2() </a:t>
            </a:r>
            <a:r>
              <a:rPr lang="en-US" altLang="zh-CN" b="1" dirty="0">
                <a:solidFill>
                  <a:prstClr val="black"/>
                </a:solidFill>
              </a:rPr>
              <a:t>{</a:t>
            </a:r>
          </a:p>
          <a:p>
            <a:r>
              <a:rPr lang="en-US" altLang="zh-CN" dirty="0">
                <a:solidFill>
                  <a:prstClr val="black"/>
                </a:solidFill>
              </a:rPr>
              <a:t>    </a:t>
            </a:r>
            <a:r>
              <a:rPr lang="en-US" altLang="zh-CN" dirty="0" smtClean="0">
                <a:solidFill>
                  <a:prstClr val="black"/>
                </a:solidFill>
              </a:rPr>
              <a:t>y </a:t>
            </a:r>
            <a:r>
              <a:rPr lang="en-US" altLang="zh-CN" dirty="0">
                <a:solidFill>
                  <a:prstClr val="black"/>
                </a:solidFill>
              </a:rPr>
              <a:t>:= 1;</a:t>
            </a:r>
          </a:p>
          <a:p>
            <a:r>
              <a:rPr lang="en-US" altLang="zh-CN" dirty="0">
                <a:solidFill>
                  <a:prstClr val="black"/>
                </a:solidFill>
              </a:rPr>
              <a:t>    while </a:t>
            </a:r>
            <a:r>
              <a:rPr lang="en-US" altLang="zh-CN" dirty="0" smtClean="0">
                <a:solidFill>
                  <a:prstClr val="black"/>
                </a:solidFill>
              </a:rPr>
              <a:t>(x != 0) </a:t>
            </a:r>
            <a:r>
              <a:rPr lang="en-US" altLang="zh-CN" dirty="0">
                <a:solidFill>
                  <a:prstClr val="black"/>
                </a:solidFill>
              </a:rPr>
              <a:t>{};</a:t>
            </a:r>
          </a:p>
          <a:p>
            <a:r>
              <a:rPr lang="en-US" altLang="zh-CN" dirty="0">
                <a:solidFill>
                  <a:prstClr val="black"/>
                </a:solidFill>
              </a:rPr>
              <a:t>    </a:t>
            </a:r>
            <a:r>
              <a:rPr lang="en-US" altLang="zh-CN" dirty="0" smtClean="0">
                <a:solidFill>
                  <a:prstClr val="black"/>
                </a:solidFill>
              </a:rPr>
              <a:t>y </a:t>
            </a:r>
            <a:r>
              <a:rPr lang="en-US" altLang="zh-CN" dirty="0">
                <a:solidFill>
                  <a:prstClr val="black"/>
                </a:solidFill>
              </a:rPr>
              <a:t>:= </a:t>
            </a:r>
            <a:r>
              <a:rPr lang="en-US" altLang="zh-CN" dirty="0" smtClean="0">
                <a:solidFill>
                  <a:prstClr val="black"/>
                </a:solidFill>
              </a:rPr>
              <a:t>0;</a:t>
            </a:r>
            <a:endParaRPr lang="en-US" altLang="zh-CN" dirty="0">
              <a:solidFill>
                <a:prstClr val="black"/>
              </a:solidFill>
            </a:endParaRPr>
          </a:p>
          <a:p>
            <a:r>
              <a:rPr lang="en-US" altLang="zh-CN" b="1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852191" y="5500780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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459415" y="1250326"/>
            <a:ext cx="2275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[</a:t>
            </a:r>
            <a:r>
              <a:rPr lang="en-US" altLang="zh-CN" sz="1600" dirty="0" err="1">
                <a:solidFill>
                  <a:srgbClr val="FF0000"/>
                </a:solidFill>
              </a:rPr>
              <a:t>Herlihy</a:t>
            </a:r>
            <a:r>
              <a:rPr lang="en-US" altLang="zh-CN" sz="1600" dirty="0">
                <a:solidFill>
                  <a:srgbClr val="FF0000"/>
                </a:solidFill>
              </a:rPr>
              <a:t> and </a:t>
            </a:r>
            <a:r>
              <a:rPr lang="en-US" altLang="zh-CN" sz="1600" dirty="0" err="1">
                <a:solidFill>
                  <a:srgbClr val="FF0000"/>
                </a:solidFill>
              </a:rPr>
              <a:t>Shavit</a:t>
            </a:r>
            <a:r>
              <a:rPr lang="en-US" altLang="zh-CN" sz="1600" dirty="0">
                <a:solidFill>
                  <a:srgbClr val="FF0000"/>
                </a:solidFill>
              </a:rPr>
              <a:t> 2011]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9667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DF and SF as Progress Properties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DF: in each fair execution, there always exists some method call that can finish</a:t>
            </a:r>
            <a:endParaRPr lang="en-US" altLang="zh-CN" dirty="0"/>
          </a:p>
          <a:p>
            <a:pPr lvl="1"/>
            <a:r>
              <a:rPr lang="en-US" altLang="zh-CN" sz="2000" dirty="0" smtClean="0"/>
              <a:t>Disallow </a:t>
            </a:r>
            <a:r>
              <a:rPr lang="en-US" altLang="zh-CN" sz="2000" dirty="0"/>
              <a:t>non-termination of critical section</a:t>
            </a:r>
          </a:p>
          <a:p>
            <a:pPr lvl="1"/>
            <a:r>
              <a:rPr lang="en-US" altLang="zh-CN" sz="2000" dirty="0" smtClean="0"/>
              <a:t>Disallow </a:t>
            </a:r>
            <a:r>
              <a:rPr lang="en-US" altLang="zh-CN" sz="2000" dirty="0"/>
              <a:t>live-lock</a:t>
            </a:r>
          </a:p>
          <a:p>
            <a:pPr lvl="1"/>
            <a:r>
              <a:rPr lang="en-US" altLang="zh-CN" sz="2000" dirty="0"/>
              <a:t>Possible ad-hoc </a:t>
            </a:r>
            <a:r>
              <a:rPr lang="en-US" altLang="zh-CN" sz="2000" dirty="0" smtClean="0"/>
              <a:t>synchronization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 </a:t>
            </a:r>
            <a:r>
              <a:rPr lang="en-GB" dirty="0" smtClean="0">
                <a:solidFill>
                  <a:srgbClr val="FF0000"/>
                </a:solidFill>
              </a:rPr>
              <a:t>Not verified in existing </a:t>
            </a:r>
            <a:r>
              <a:rPr lang="en-GB" dirty="0">
                <a:solidFill>
                  <a:srgbClr val="FF0000"/>
                </a:solidFill>
              </a:rPr>
              <a:t>work which views DF as a safety </a:t>
            </a:r>
            <a:r>
              <a:rPr lang="en-GB" dirty="0" smtClean="0">
                <a:solidFill>
                  <a:srgbClr val="FF0000"/>
                </a:solidFill>
              </a:rPr>
              <a:t>property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 smtClean="0"/>
          </a:p>
          <a:p>
            <a:r>
              <a:rPr lang="en-US" altLang="zh-CN" dirty="0" smtClean="0"/>
              <a:t>SF: in each fair execution, every method call can finish</a:t>
            </a:r>
          </a:p>
          <a:p>
            <a:pPr lvl="1"/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459415" y="1250326"/>
            <a:ext cx="2275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[</a:t>
            </a:r>
            <a:r>
              <a:rPr lang="en-US" altLang="zh-CN" sz="1600" dirty="0" err="1">
                <a:solidFill>
                  <a:srgbClr val="FF0000"/>
                </a:solidFill>
              </a:rPr>
              <a:t>Herlihy</a:t>
            </a:r>
            <a:r>
              <a:rPr lang="en-US" altLang="zh-CN" sz="1600" dirty="0">
                <a:solidFill>
                  <a:srgbClr val="FF0000"/>
                </a:solidFill>
              </a:rPr>
              <a:t> and </a:t>
            </a:r>
            <a:r>
              <a:rPr lang="en-US" altLang="zh-CN" sz="1600" dirty="0" err="1">
                <a:solidFill>
                  <a:srgbClr val="FF0000"/>
                </a:solidFill>
              </a:rPr>
              <a:t>Shavit</a:t>
            </a:r>
            <a:r>
              <a:rPr lang="en-US" altLang="zh-CN" sz="1600" dirty="0">
                <a:solidFill>
                  <a:srgbClr val="FF0000"/>
                </a:solidFill>
              </a:rPr>
              <a:t> 2011]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501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Our Contributions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706458" cy="47627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Program Logic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LiLi</a:t>
            </a:r>
            <a:r>
              <a:rPr lang="en-US" altLang="zh-CN" dirty="0" smtClean="0"/>
              <a:t> for </a:t>
            </a:r>
            <a:r>
              <a:rPr lang="en-US" altLang="zh-CN" dirty="0" err="1" smtClean="0">
                <a:solidFill>
                  <a:srgbClr val="FF0000"/>
                </a:solidFill>
              </a:rPr>
              <a:t>Li</a:t>
            </a:r>
            <a:r>
              <a:rPr lang="en-US" altLang="zh-CN" dirty="0" err="1" smtClean="0"/>
              <a:t>nearizability</a:t>
            </a:r>
            <a:r>
              <a:rPr lang="en-US" altLang="zh-CN" dirty="0" smtClean="0"/>
              <a:t> &amp; </a:t>
            </a:r>
            <a:r>
              <a:rPr lang="en-US" altLang="zh-CN" dirty="0" smtClean="0">
                <a:solidFill>
                  <a:srgbClr val="FF0000"/>
                </a:solidFill>
              </a:rPr>
              <a:t>Li</a:t>
            </a:r>
            <a:r>
              <a:rPr lang="en-US" altLang="zh-CN" dirty="0" smtClean="0"/>
              <a:t>veness</a:t>
            </a:r>
          </a:p>
          <a:p>
            <a:pPr lvl="1">
              <a:spcBef>
                <a:spcPts val="1800"/>
              </a:spcBef>
            </a:pPr>
            <a:r>
              <a:rPr lang="en-US" altLang="zh-CN" dirty="0" smtClean="0"/>
              <a:t>Identify two challenges in progress verification, addressed by separate mechanisms</a:t>
            </a:r>
          </a:p>
          <a:p>
            <a:pPr lvl="1">
              <a:spcBef>
                <a:spcPts val="1800"/>
              </a:spcBef>
            </a:pPr>
            <a:r>
              <a:rPr lang="en-US" altLang="zh-CN" dirty="0" smtClean="0">
                <a:solidFill>
                  <a:srgbClr val="0000FF"/>
                </a:solidFill>
              </a:rPr>
              <a:t>Unify</a:t>
            </a:r>
            <a:r>
              <a:rPr lang="en-US" altLang="zh-CN" dirty="0" smtClean="0"/>
              <a:t> thread-local reasoning about </a:t>
            </a:r>
            <a:r>
              <a:rPr lang="en-US" altLang="zh-CN" dirty="0" smtClean="0">
                <a:solidFill>
                  <a:srgbClr val="FF0000"/>
                </a:solidFill>
              </a:rPr>
              <a:t>DF</a:t>
            </a:r>
            <a:r>
              <a:rPr lang="en-US" altLang="zh-CN" dirty="0" smtClean="0"/>
              <a:t> and </a:t>
            </a:r>
            <a:r>
              <a:rPr lang="en-US" altLang="zh-CN" dirty="0" smtClean="0">
                <a:solidFill>
                  <a:srgbClr val="FF0000"/>
                </a:solidFill>
              </a:rPr>
              <a:t>SF</a:t>
            </a:r>
          </a:p>
          <a:p>
            <a:pPr lvl="2">
              <a:spcBef>
                <a:spcPts val="1200"/>
              </a:spcBef>
            </a:pPr>
            <a:r>
              <a:rPr lang="en-US" altLang="zh-CN" dirty="0" smtClean="0"/>
              <a:t>One set of inference rules (</a:t>
            </a:r>
            <a:r>
              <a:rPr lang="en-US" altLang="zh-CN" sz="2000" dirty="0" smtClean="0"/>
              <a:t>also applied </a:t>
            </a:r>
            <a:r>
              <a:rPr lang="en-US" altLang="zh-CN" sz="2000" dirty="0"/>
              <a:t>to </a:t>
            </a:r>
            <a:r>
              <a:rPr lang="en-US" altLang="zh-CN" sz="2000" dirty="0" smtClean="0"/>
              <a:t>verifying </a:t>
            </a:r>
            <a:r>
              <a:rPr lang="en-US" altLang="zh-CN" sz="2000" dirty="0" smtClean="0">
                <a:solidFill>
                  <a:srgbClr val="FF0000"/>
                </a:solidFill>
              </a:rPr>
              <a:t>LF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and </a:t>
            </a:r>
            <a:r>
              <a:rPr lang="en-US" altLang="zh-CN" sz="2000" dirty="0" smtClean="0">
                <a:solidFill>
                  <a:srgbClr val="FF0000"/>
                </a:solidFill>
              </a:rPr>
              <a:t>WF</a:t>
            </a:r>
            <a:r>
              <a:rPr lang="en-US" altLang="zh-CN" sz="2000" dirty="0" smtClean="0"/>
              <a:t>)</a:t>
            </a:r>
            <a:endParaRPr lang="en-US" altLang="zh-CN" dirty="0"/>
          </a:p>
          <a:p>
            <a:pPr lvl="1">
              <a:spcBef>
                <a:spcPts val="1800"/>
              </a:spcBef>
            </a:pPr>
            <a:r>
              <a:rPr lang="en-US" altLang="zh-CN" dirty="0" smtClean="0"/>
              <a:t>Examples:  </a:t>
            </a:r>
          </a:p>
          <a:p>
            <a:pPr lvl="2">
              <a:spcBef>
                <a:spcPts val="1200"/>
              </a:spcBef>
            </a:pPr>
            <a:r>
              <a:rPr lang="en-US" altLang="zh-CN" dirty="0" smtClean="0"/>
              <a:t>Ticket locks, queue locks, TAS locks, two-lock queues, …</a:t>
            </a:r>
          </a:p>
          <a:p>
            <a:pPr lvl="2">
              <a:spcBef>
                <a:spcPts val="1200"/>
              </a:spcBef>
            </a:pPr>
            <a:r>
              <a:rPr lang="en-US" altLang="zh-CN" dirty="0" smtClean="0"/>
              <a:t>We’re the first to verify SF of </a:t>
            </a:r>
            <a:r>
              <a:rPr lang="en-US" altLang="zh-CN" dirty="0" smtClean="0">
                <a:solidFill>
                  <a:srgbClr val="FF0000"/>
                </a:solidFill>
              </a:rPr>
              <a:t>lock-coupling lists</a:t>
            </a:r>
            <a:r>
              <a:rPr lang="en-US" altLang="zh-CN" dirty="0" smtClean="0"/>
              <a:t> and DF of </a:t>
            </a:r>
            <a:r>
              <a:rPr lang="en-US" altLang="zh-CN" dirty="0" smtClean="0">
                <a:solidFill>
                  <a:srgbClr val="FF0000"/>
                </a:solidFill>
              </a:rPr>
              <a:t>optimistic lists </a:t>
            </a:r>
            <a:r>
              <a:rPr lang="en-US" altLang="zh-CN" dirty="0" smtClean="0"/>
              <a:t>and </a:t>
            </a:r>
            <a:r>
              <a:rPr lang="en-US" altLang="zh-CN" dirty="0" smtClean="0">
                <a:solidFill>
                  <a:srgbClr val="FF0000"/>
                </a:solidFill>
              </a:rPr>
              <a:t>lazy lists</a:t>
            </a:r>
          </a:p>
        </p:txBody>
      </p:sp>
    </p:spTree>
    <p:extLst>
      <p:ext uri="{BB962C8B-B14F-4D97-AF65-F5344CB8AC3E}">
        <p14:creationId xmlns:p14="http://schemas.microsoft.com/office/powerpoint/2010/main" val="33695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Challenges in Progress Verification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8409842" cy="4351338"/>
          </a:xfrm>
        </p:spPr>
        <p:txBody>
          <a:bodyPr/>
          <a:lstStyle/>
          <a:p>
            <a:r>
              <a:rPr lang="en-US" altLang="zh-CN" dirty="0" smtClean="0"/>
              <a:t>In sequential settings, no infinite loops </a:t>
            </a:r>
            <a:r>
              <a:rPr lang="en-US" altLang="zh-CN" dirty="0" smtClean="0">
                <a:sym typeface="Symbol" panose="05050102010706020507" pitchFamily="18" charset="2"/>
              </a:rPr>
              <a:t> termination</a:t>
            </a:r>
          </a:p>
          <a:p>
            <a:pPr lvl="1"/>
            <a:endParaRPr lang="en-US" altLang="zh-CN" dirty="0" smtClean="0"/>
          </a:p>
          <a:p>
            <a:pPr>
              <a:spcBef>
                <a:spcPts val="1200"/>
              </a:spcBef>
            </a:pPr>
            <a:r>
              <a:rPr lang="en-US" altLang="zh-CN" dirty="0" smtClean="0"/>
              <a:t>In concurrent settings, </a:t>
            </a:r>
            <a:r>
              <a:rPr lang="en-US" altLang="zh-CN" dirty="0" err="1" smtClean="0">
                <a:solidFill>
                  <a:srgbClr val="FF0000"/>
                </a:solidFill>
              </a:rPr>
              <a:t>env</a:t>
            </a:r>
            <a:r>
              <a:rPr lang="en-US" altLang="zh-CN" dirty="0" smtClean="0">
                <a:solidFill>
                  <a:srgbClr val="FF0000"/>
                </a:solidFill>
              </a:rPr>
              <a:t> interference </a:t>
            </a:r>
            <a:r>
              <a:rPr lang="en-US" altLang="zh-CN" dirty="0" smtClean="0"/>
              <a:t>may affect termination of a method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Blocking</a:t>
            </a:r>
          </a:p>
          <a:p>
            <a:pPr lvl="1">
              <a:spcBef>
                <a:spcPts val="120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Delay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176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1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8|11.2"/>
</p:tagLst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20912</TotalTime>
  <Words>2982</Words>
  <Application>Microsoft Office PowerPoint</Application>
  <PresentationFormat>全屏显示(4:3)</PresentationFormat>
  <Paragraphs>581</Paragraphs>
  <Slides>43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43</vt:i4>
      </vt:variant>
    </vt:vector>
  </HeadingPairs>
  <TitlesOfParts>
    <vt:vector size="54" baseType="lpstr">
      <vt:lpstr>宋体</vt:lpstr>
      <vt:lpstr>Arial</vt:lpstr>
      <vt:lpstr>Calibri</vt:lpstr>
      <vt:lpstr>Calibri Light</vt:lpstr>
      <vt:lpstr>Lucida Calligraphy</vt:lpstr>
      <vt:lpstr>Segoe UI Symbol</vt:lpstr>
      <vt:lpstr>Symbol</vt:lpstr>
      <vt:lpstr>Wingdings</vt:lpstr>
      <vt:lpstr>Wingdings 2</vt:lpstr>
      <vt:lpstr>Wingdings 3</vt:lpstr>
      <vt:lpstr>Office 主题</vt:lpstr>
      <vt:lpstr>A Program Logic for Concurrent Objects under Fair Scheduling</vt:lpstr>
      <vt:lpstr>Concurrent Object O</vt:lpstr>
      <vt:lpstr>Correctness of O</vt:lpstr>
      <vt:lpstr>DF and SF as Progress Properties</vt:lpstr>
      <vt:lpstr>DF and SF as Progress Properties</vt:lpstr>
      <vt:lpstr>DF and SF as Progress Properties</vt:lpstr>
      <vt:lpstr>DF and SF as Progress Properties</vt:lpstr>
      <vt:lpstr>Our Contributions</vt:lpstr>
      <vt:lpstr>Challenges in Progress Verification</vt:lpstr>
      <vt:lpstr>Challenge 1: Blocking</vt:lpstr>
      <vt:lpstr>Challenge 1: Blocking</vt:lpstr>
      <vt:lpstr>Challenge 1: Blocking</vt:lpstr>
      <vt:lpstr>Our idea: definite actions D</vt:lpstr>
      <vt:lpstr>Using D to verify counter with ticket lock</vt:lpstr>
      <vt:lpstr>Using D to verify counter with ticket lock</vt:lpstr>
      <vt:lpstr>Using D to verify counter with ticket lock</vt:lpstr>
      <vt:lpstr>DProgress: T will be unblocked after env finishes a finite number of Ds</vt:lpstr>
      <vt:lpstr>Summary of the definite action idea</vt:lpstr>
      <vt:lpstr>Challenge 2: Delay</vt:lpstr>
      <vt:lpstr>D &amp; DProgress idea for blocking does not allow delay in the DF counter</vt:lpstr>
      <vt:lpstr>Relax DProgress to allow queue jumps</vt:lpstr>
      <vt:lpstr>Tokens ensure no infinite delays before whole-system progress</vt:lpstr>
      <vt:lpstr>Tokens ensure no infinite delays before whole-system progress</vt:lpstr>
      <vt:lpstr>Summary for DF verification</vt:lpstr>
      <vt:lpstr>By turning on/off mechanisms for blocking &amp; delay, we can support all the four progress properties.</vt:lpstr>
      <vt:lpstr>Trickier: Blocking + Delay + Rollback</vt:lpstr>
      <vt:lpstr>Our logic LiLi</vt:lpstr>
      <vt:lpstr>Soundness Theorem for LiLi</vt:lpstr>
      <vt:lpstr>Summary:  LiLi for Linearzability &amp; Liveness</vt:lpstr>
      <vt:lpstr>Backup Slides</vt:lpstr>
      <vt:lpstr>Obstruction-Freedom</vt:lpstr>
      <vt:lpstr>Obstruction-Freedom</vt:lpstr>
      <vt:lpstr>Comparisons with earlier token-based work for LF verification</vt:lpstr>
      <vt:lpstr>Stratify tokens and delaying actions</vt:lpstr>
      <vt:lpstr>Prevent Live-Lock by stratification of -tokens &amp; delaying actions </vt:lpstr>
      <vt:lpstr>Establish D</vt:lpstr>
      <vt:lpstr>Establish D</vt:lpstr>
      <vt:lpstr>DProgress queue for blocking</vt:lpstr>
      <vt:lpstr>The full rule for while</vt:lpstr>
      <vt:lpstr>Tokens for delay</vt:lpstr>
      <vt:lpstr>Why linearizability and progress together?</vt:lpstr>
      <vt:lpstr>Progress-aware specs ASF and ADF</vt:lpstr>
      <vt:lpstr>DF-aware spec</vt:lpstr>
    </vt:vector>
  </TitlesOfParts>
  <Company>USTC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Hongjin Liang</dc:creator>
  <cp:lastModifiedBy>Hongjin Liang</cp:lastModifiedBy>
  <cp:revision>3393</cp:revision>
  <dcterms:created xsi:type="dcterms:W3CDTF">2015-01-21T07:06:19Z</dcterms:created>
  <dcterms:modified xsi:type="dcterms:W3CDTF">2015-12-04T16:02:43Z</dcterms:modified>
</cp:coreProperties>
</file>