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 id="2147483700" r:id="rId4"/>
  </p:sldMasterIdLst>
  <p:notesMasterIdLst>
    <p:notesMasterId r:id="rId32"/>
  </p:notesMasterIdLst>
  <p:sldIdLst>
    <p:sldId id="257" r:id="rId5"/>
    <p:sldId id="268" r:id="rId6"/>
    <p:sldId id="285" r:id="rId7"/>
    <p:sldId id="269" r:id="rId8"/>
    <p:sldId id="258" r:id="rId9"/>
    <p:sldId id="259" r:id="rId10"/>
    <p:sldId id="260" r:id="rId11"/>
    <p:sldId id="261" r:id="rId12"/>
    <p:sldId id="262" r:id="rId13"/>
    <p:sldId id="263" r:id="rId14"/>
    <p:sldId id="282" r:id="rId15"/>
    <p:sldId id="264" r:id="rId16"/>
    <p:sldId id="265" r:id="rId17"/>
    <p:sldId id="266" r:id="rId18"/>
    <p:sldId id="267" r:id="rId19"/>
    <p:sldId id="270" r:id="rId20"/>
    <p:sldId id="272" r:id="rId21"/>
    <p:sldId id="274" r:id="rId22"/>
    <p:sldId id="275" r:id="rId23"/>
    <p:sldId id="276" r:id="rId24"/>
    <p:sldId id="277" r:id="rId25"/>
    <p:sldId id="278" r:id="rId26"/>
    <p:sldId id="279" r:id="rId27"/>
    <p:sldId id="280" r:id="rId28"/>
    <p:sldId id="281" r:id="rId29"/>
    <p:sldId id="284" r:id="rId30"/>
    <p:sldId id="283" r:id="rId31"/>
  </p:sldIdLst>
  <p:sldSz cx="9144000" cy="6858000" type="screen4x3"/>
  <p:notesSz cx="7559675" cy="10691813"/>
  <p:defaultTextStyle>
    <a:defPPr>
      <a:defRPr lang="zh-CN"/>
    </a:defPPr>
    <a:lvl1pPr marL="0" algn="l" defTabSz="914395" rtl="0" eaLnBrk="1" latinLnBrk="0" hangingPunct="1">
      <a:defRPr sz="1900" kern="1200">
        <a:solidFill>
          <a:schemeClr val="tx1"/>
        </a:solidFill>
        <a:latin typeface="+mn-lt"/>
        <a:ea typeface="+mn-ea"/>
        <a:cs typeface="+mn-cs"/>
      </a:defRPr>
    </a:lvl1pPr>
    <a:lvl2pPr marL="457196" algn="l" defTabSz="914395" rtl="0" eaLnBrk="1" latinLnBrk="0" hangingPunct="1">
      <a:defRPr sz="1900" kern="1200">
        <a:solidFill>
          <a:schemeClr val="tx1"/>
        </a:solidFill>
        <a:latin typeface="+mn-lt"/>
        <a:ea typeface="+mn-ea"/>
        <a:cs typeface="+mn-cs"/>
      </a:defRPr>
    </a:lvl2pPr>
    <a:lvl3pPr marL="914395" algn="l" defTabSz="914395" rtl="0" eaLnBrk="1" latinLnBrk="0" hangingPunct="1">
      <a:defRPr sz="1900" kern="1200">
        <a:solidFill>
          <a:schemeClr val="tx1"/>
        </a:solidFill>
        <a:latin typeface="+mn-lt"/>
        <a:ea typeface="+mn-ea"/>
        <a:cs typeface="+mn-cs"/>
      </a:defRPr>
    </a:lvl3pPr>
    <a:lvl4pPr marL="1371591" algn="l" defTabSz="914395" rtl="0" eaLnBrk="1" latinLnBrk="0" hangingPunct="1">
      <a:defRPr sz="1900" kern="1200">
        <a:solidFill>
          <a:schemeClr val="tx1"/>
        </a:solidFill>
        <a:latin typeface="+mn-lt"/>
        <a:ea typeface="+mn-ea"/>
        <a:cs typeface="+mn-cs"/>
      </a:defRPr>
    </a:lvl4pPr>
    <a:lvl5pPr marL="1828789" algn="l" defTabSz="914395" rtl="0" eaLnBrk="1" latinLnBrk="0" hangingPunct="1">
      <a:defRPr sz="1900" kern="1200">
        <a:solidFill>
          <a:schemeClr val="tx1"/>
        </a:solidFill>
        <a:latin typeface="+mn-lt"/>
        <a:ea typeface="+mn-ea"/>
        <a:cs typeface="+mn-cs"/>
      </a:defRPr>
    </a:lvl5pPr>
    <a:lvl6pPr marL="2285985" algn="l" defTabSz="914395" rtl="0" eaLnBrk="1" latinLnBrk="0" hangingPunct="1">
      <a:defRPr sz="1900" kern="1200">
        <a:solidFill>
          <a:schemeClr val="tx1"/>
        </a:solidFill>
        <a:latin typeface="+mn-lt"/>
        <a:ea typeface="+mn-ea"/>
        <a:cs typeface="+mn-cs"/>
      </a:defRPr>
    </a:lvl6pPr>
    <a:lvl7pPr marL="2743182" algn="l" defTabSz="914395" rtl="0" eaLnBrk="1" latinLnBrk="0" hangingPunct="1">
      <a:defRPr sz="1900" kern="1200">
        <a:solidFill>
          <a:schemeClr val="tx1"/>
        </a:solidFill>
        <a:latin typeface="+mn-lt"/>
        <a:ea typeface="+mn-ea"/>
        <a:cs typeface="+mn-cs"/>
      </a:defRPr>
    </a:lvl7pPr>
    <a:lvl8pPr marL="3200380" algn="l" defTabSz="914395" rtl="0" eaLnBrk="1" latinLnBrk="0" hangingPunct="1">
      <a:defRPr sz="1900" kern="1200">
        <a:solidFill>
          <a:schemeClr val="tx1"/>
        </a:solidFill>
        <a:latin typeface="+mn-lt"/>
        <a:ea typeface="+mn-ea"/>
        <a:cs typeface="+mn-cs"/>
      </a:defRPr>
    </a:lvl8pPr>
    <a:lvl9pPr marL="3657576" algn="l" defTabSz="914395"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EDE2F9C6-96AF-4C4B-ABF4-81EDB0170079}" type="datetimeFigureOut">
              <a:rPr lang="zh-CN" altLang="en-US" smtClean="0"/>
              <a:t>2016/6/28</a:t>
            </a:fld>
            <a:endParaRPr lang="zh-CN" altLang="en-US"/>
          </a:p>
        </p:txBody>
      </p:sp>
      <p:sp>
        <p:nvSpPr>
          <p:cNvPr id="4" name="幻灯片图像占位符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AC15B3B6-2DE9-4893-97B1-893D036DB1FF}" type="slidenum">
              <a:rPr lang="zh-CN" altLang="en-US" smtClean="0"/>
              <a:t>‹#›</a:t>
            </a:fld>
            <a:endParaRPr lang="zh-CN" altLang="en-US"/>
          </a:p>
        </p:txBody>
      </p:sp>
    </p:spTree>
    <p:extLst>
      <p:ext uri="{BB962C8B-B14F-4D97-AF65-F5344CB8AC3E}">
        <p14:creationId xmlns:p14="http://schemas.microsoft.com/office/powerpoint/2010/main" val="1496114812"/>
      </p:ext>
    </p:extLst>
  </p:cSld>
  <p:clrMap bg1="lt1" tx1="dk1" bg2="lt2" tx2="dk2" accent1="accent1" accent2="accent2" accent3="accent3" accent4="accent4" accent5="accent5" accent6="accent6" hlink="hlink" folHlink="folHlink"/>
  <p:notesStyle>
    <a:lvl1pPr marL="0" algn="l" defTabSz="914395" rtl="0" eaLnBrk="1" latinLnBrk="0" hangingPunct="1">
      <a:defRPr sz="1200" kern="1200">
        <a:solidFill>
          <a:schemeClr val="tx1"/>
        </a:solidFill>
        <a:latin typeface="+mn-lt"/>
        <a:ea typeface="+mn-ea"/>
        <a:cs typeface="+mn-cs"/>
      </a:defRPr>
    </a:lvl1pPr>
    <a:lvl2pPr marL="457196" algn="l" defTabSz="914395" rtl="0" eaLnBrk="1" latinLnBrk="0" hangingPunct="1">
      <a:defRPr sz="1200" kern="1200">
        <a:solidFill>
          <a:schemeClr val="tx1"/>
        </a:solidFill>
        <a:latin typeface="+mn-lt"/>
        <a:ea typeface="+mn-ea"/>
        <a:cs typeface="+mn-cs"/>
      </a:defRPr>
    </a:lvl2pPr>
    <a:lvl3pPr marL="914395" algn="l" defTabSz="914395" rtl="0" eaLnBrk="1" latinLnBrk="0" hangingPunct="1">
      <a:defRPr sz="1200" kern="1200">
        <a:solidFill>
          <a:schemeClr val="tx1"/>
        </a:solidFill>
        <a:latin typeface="+mn-lt"/>
        <a:ea typeface="+mn-ea"/>
        <a:cs typeface="+mn-cs"/>
      </a:defRPr>
    </a:lvl3pPr>
    <a:lvl4pPr marL="1371591" algn="l" defTabSz="914395" rtl="0" eaLnBrk="1" latinLnBrk="0" hangingPunct="1">
      <a:defRPr sz="1200" kern="1200">
        <a:solidFill>
          <a:schemeClr val="tx1"/>
        </a:solidFill>
        <a:latin typeface="+mn-lt"/>
        <a:ea typeface="+mn-ea"/>
        <a:cs typeface="+mn-cs"/>
      </a:defRPr>
    </a:lvl4pPr>
    <a:lvl5pPr marL="1828789" algn="l" defTabSz="914395" rtl="0" eaLnBrk="1" latinLnBrk="0" hangingPunct="1">
      <a:defRPr sz="1200" kern="1200">
        <a:solidFill>
          <a:schemeClr val="tx1"/>
        </a:solidFill>
        <a:latin typeface="+mn-lt"/>
        <a:ea typeface="+mn-ea"/>
        <a:cs typeface="+mn-cs"/>
      </a:defRPr>
    </a:lvl5pPr>
    <a:lvl6pPr marL="2285985" algn="l" defTabSz="914395" rtl="0" eaLnBrk="1" latinLnBrk="0" hangingPunct="1">
      <a:defRPr sz="1200" kern="1200">
        <a:solidFill>
          <a:schemeClr val="tx1"/>
        </a:solidFill>
        <a:latin typeface="+mn-lt"/>
        <a:ea typeface="+mn-ea"/>
        <a:cs typeface="+mn-cs"/>
      </a:defRPr>
    </a:lvl6pPr>
    <a:lvl7pPr marL="2743182" algn="l" defTabSz="914395" rtl="0" eaLnBrk="1" latinLnBrk="0" hangingPunct="1">
      <a:defRPr sz="1200" kern="1200">
        <a:solidFill>
          <a:schemeClr val="tx1"/>
        </a:solidFill>
        <a:latin typeface="+mn-lt"/>
        <a:ea typeface="+mn-ea"/>
        <a:cs typeface="+mn-cs"/>
      </a:defRPr>
    </a:lvl7pPr>
    <a:lvl8pPr marL="3200380" algn="l" defTabSz="914395" rtl="0" eaLnBrk="1" latinLnBrk="0" hangingPunct="1">
      <a:defRPr sz="1200" kern="1200">
        <a:solidFill>
          <a:schemeClr val="tx1"/>
        </a:solidFill>
        <a:latin typeface="+mn-lt"/>
        <a:ea typeface="+mn-ea"/>
        <a:cs typeface="+mn-cs"/>
      </a:defRPr>
    </a:lvl8pPr>
    <a:lvl9pPr marL="3657576" algn="l" defTabSz="9143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06488" y="801688"/>
            <a:ext cx="5346700" cy="40100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15B3B6-2DE9-4893-97B1-893D036DB1FF}" type="slidenum">
              <a:rPr lang="zh-CN" altLang="en-US" smtClean="0"/>
              <a:t>15</a:t>
            </a:fld>
            <a:endParaRPr lang="zh-CN" altLang="en-US"/>
          </a:p>
        </p:txBody>
      </p:sp>
    </p:spTree>
    <p:extLst>
      <p:ext uri="{BB962C8B-B14F-4D97-AF65-F5344CB8AC3E}">
        <p14:creationId xmlns:p14="http://schemas.microsoft.com/office/powerpoint/2010/main" val="303858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63" name="PlaceHolder 2"/>
          <p:cNvSpPr>
            <a:spLocks noGrp="1"/>
          </p:cNvSpPr>
          <p:nvPr>
            <p:ph type="body"/>
          </p:nvPr>
        </p:nvSpPr>
        <p:spPr>
          <a:xfrm>
            <a:off x="457110" y="1604520"/>
            <a:ext cx="8229330" cy="1896480"/>
          </a:xfrm>
          <a:prstGeom prst="rect">
            <a:avLst/>
          </a:prstGeom>
        </p:spPr>
        <p:txBody>
          <a:bodyPr wrap="none" lIns="0" tIns="0" rIns="0" bIns="0"/>
          <a:lstStyle/>
          <a:p>
            <a:endParaRPr/>
          </a:p>
        </p:txBody>
      </p:sp>
      <p:sp>
        <p:nvSpPr>
          <p:cNvPr id="64" name="PlaceHolder 3"/>
          <p:cNvSpPr>
            <a:spLocks noGrp="1"/>
          </p:cNvSpPr>
          <p:nvPr>
            <p:ph type="body"/>
          </p:nvPr>
        </p:nvSpPr>
        <p:spPr>
          <a:xfrm>
            <a:off x="457110" y="3681360"/>
            <a:ext cx="8229330" cy="18964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66"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67"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68"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
        <p:nvSpPr>
          <p:cNvPr id="69" name="PlaceHolder 5"/>
          <p:cNvSpPr>
            <a:spLocks noGrp="1"/>
          </p:cNvSpPr>
          <p:nvPr>
            <p:ph type="body"/>
          </p:nvPr>
        </p:nvSpPr>
        <p:spPr>
          <a:xfrm>
            <a:off x="457110" y="3681360"/>
            <a:ext cx="4015710" cy="189648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71"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72"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pic>
        <p:nvPicPr>
          <p:cNvPr id="73" name="图片 72"/>
          <p:cNvPicPr/>
          <p:nvPr/>
        </p:nvPicPr>
        <p:blipFill>
          <a:blip r:embed="rId2"/>
          <a:stretch>
            <a:fillRect/>
          </a:stretch>
        </p:blipFill>
        <p:spPr>
          <a:xfrm>
            <a:off x="5790150" y="3681360"/>
            <a:ext cx="1782540" cy="1896480"/>
          </a:xfrm>
          <a:prstGeom prst="rect">
            <a:avLst/>
          </a:prstGeom>
          <a:ln>
            <a:noFill/>
          </a:ln>
        </p:spPr>
      </p:pic>
      <p:pic>
        <p:nvPicPr>
          <p:cNvPr id="74" name="图片 73"/>
          <p:cNvPicPr/>
          <p:nvPr/>
        </p:nvPicPr>
        <p:blipFill>
          <a:blip r:embed="rId2"/>
          <a:stretch>
            <a:fillRect/>
          </a:stretch>
        </p:blipFill>
        <p:spPr>
          <a:xfrm>
            <a:off x="1573560" y="3681360"/>
            <a:ext cx="1782540" cy="18964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81" name="PlaceHolder 2"/>
          <p:cNvSpPr>
            <a:spLocks noGrp="1"/>
          </p:cNvSpPr>
          <p:nvPr>
            <p:ph type="subTitle"/>
          </p:nvPr>
        </p:nvSpPr>
        <p:spPr>
          <a:xfrm>
            <a:off x="457110" y="1604520"/>
            <a:ext cx="8229330" cy="397728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83" name="PlaceHolder 2"/>
          <p:cNvSpPr>
            <a:spLocks noGrp="1"/>
          </p:cNvSpPr>
          <p:nvPr>
            <p:ph type="body"/>
          </p:nvPr>
        </p:nvSpPr>
        <p:spPr>
          <a:xfrm>
            <a:off x="457110" y="1604520"/>
            <a:ext cx="8229330" cy="397692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85"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86" name="PlaceHolder 3"/>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110" y="273600"/>
            <a:ext cx="8229330" cy="53078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90"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91" name="PlaceHolder 3"/>
          <p:cNvSpPr>
            <a:spLocks noGrp="1"/>
          </p:cNvSpPr>
          <p:nvPr>
            <p:ph type="body"/>
          </p:nvPr>
        </p:nvSpPr>
        <p:spPr>
          <a:xfrm>
            <a:off x="457110" y="3681360"/>
            <a:ext cx="4015710" cy="1896480"/>
          </a:xfrm>
          <a:prstGeom prst="rect">
            <a:avLst/>
          </a:prstGeom>
        </p:spPr>
        <p:txBody>
          <a:bodyPr wrap="none" lIns="0" tIns="0" rIns="0" bIns="0"/>
          <a:lstStyle/>
          <a:p>
            <a:endParaRPr/>
          </a:p>
        </p:txBody>
      </p:sp>
      <p:sp>
        <p:nvSpPr>
          <p:cNvPr id="92" name="PlaceHolder 4"/>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42" name="PlaceHolder 2"/>
          <p:cNvSpPr>
            <a:spLocks noGrp="1"/>
          </p:cNvSpPr>
          <p:nvPr>
            <p:ph type="subTitle"/>
          </p:nvPr>
        </p:nvSpPr>
        <p:spPr>
          <a:xfrm>
            <a:off x="457110" y="1604520"/>
            <a:ext cx="8229330" cy="397728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94"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95"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96"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98"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99"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00" name="PlaceHolder 4"/>
          <p:cNvSpPr>
            <a:spLocks noGrp="1"/>
          </p:cNvSpPr>
          <p:nvPr>
            <p:ph type="body"/>
          </p:nvPr>
        </p:nvSpPr>
        <p:spPr>
          <a:xfrm>
            <a:off x="457110" y="3681360"/>
            <a:ext cx="8229060" cy="189648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02" name="PlaceHolder 2"/>
          <p:cNvSpPr>
            <a:spLocks noGrp="1"/>
          </p:cNvSpPr>
          <p:nvPr>
            <p:ph type="body"/>
          </p:nvPr>
        </p:nvSpPr>
        <p:spPr>
          <a:xfrm>
            <a:off x="457110" y="1604520"/>
            <a:ext cx="8229330" cy="1896480"/>
          </a:xfrm>
          <a:prstGeom prst="rect">
            <a:avLst/>
          </a:prstGeom>
        </p:spPr>
        <p:txBody>
          <a:bodyPr wrap="none" lIns="0" tIns="0" rIns="0" bIns="0"/>
          <a:lstStyle/>
          <a:p>
            <a:endParaRPr/>
          </a:p>
        </p:txBody>
      </p:sp>
      <p:sp>
        <p:nvSpPr>
          <p:cNvPr id="103" name="PlaceHolder 3"/>
          <p:cNvSpPr>
            <a:spLocks noGrp="1"/>
          </p:cNvSpPr>
          <p:nvPr>
            <p:ph type="body"/>
          </p:nvPr>
        </p:nvSpPr>
        <p:spPr>
          <a:xfrm>
            <a:off x="457110" y="3681360"/>
            <a:ext cx="8229330" cy="189648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05"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06"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07"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
        <p:nvSpPr>
          <p:cNvPr id="108" name="PlaceHolder 5"/>
          <p:cNvSpPr>
            <a:spLocks noGrp="1"/>
          </p:cNvSpPr>
          <p:nvPr>
            <p:ph type="body"/>
          </p:nvPr>
        </p:nvSpPr>
        <p:spPr>
          <a:xfrm>
            <a:off x="457110" y="3681360"/>
            <a:ext cx="4015710" cy="189648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10"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11"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pic>
        <p:nvPicPr>
          <p:cNvPr id="112" name="图片 111"/>
          <p:cNvPicPr/>
          <p:nvPr/>
        </p:nvPicPr>
        <p:blipFill>
          <a:blip r:embed="rId2"/>
          <a:stretch>
            <a:fillRect/>
          </a:stretch>
        </p:blipFill>
        <p:spPr>
          <a:xfrm>
            <a:off x="5790150" y="3681360"/>
            <a:ext cx="1782540" cy="1896480"/>
          </a:xfrm>
          <a:prstGeom prst="rect">
            <a:avLst/>
          </a:prstGeom>
          <a:ln>
            <a:noFill/>
          </a:ln>
        </p:spPr>
      </p:pic>
      <p:pic>
        <p:nvPicPr>
          <p:cNvPr id="113" name="图片 112"/>
          <p:cNvPicPr/>
          <p:nvPr/>
        </p:nvPicPr>
        <p:blipFill>
          <a:blip r:embed="rId2"/>
          <a:stretch>
            <a:fillRect/>
          </a:stretch>
        </p:blipFill>
        <p:spPr>
          <a:xfrm>
            <a:off x="1573560" y="3681360"/>
            <a:ext cx="1782540" cy="18964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20" name="PlaceHolder 2"/>
          <p:cNvSpPr>
            <a:spLocks noGrp="1"/>
          </p:cNvSpPr>
          <p:nvPr>
            <p:ph type="subTitle"/>
          </p:nvPr>
        </p:nvSpPr>
        <p:spPr>
          <a:xfrm>
            <a:off x="457110" y="1604520"/>
            <a:ext cx="8229330" cy="397728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22" name="PlaceHolder 2"/>
          <p:cNvSpPr>
            <a:spLocks noGrp="1"/>
          </p:cNvSpPr>
          <p:nvPr>
            <p:ph type="body"/>
          </p:nvPr>
        </p:nvSpPr>
        <p:spPr>
          <a:xfrm>
            <a:off x="457110" y="1604520"/>
            <a:ext cx="8229330" cy="397692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24"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125" name="PlaceHolder 3"/>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44" name="PlaceHolder 2"/>
          <p:cNvSpPr>
            <a:spLocks noGrp="1"/>
          </p:cNvSpPr>
          <p:nvPr>
            <p:ph type="body"/>
          </p:nvPr>
        </p:nvSpPr>
        <p:spPr>
          <a:xfrm>
            <a:off x="457110" y="1604520"/>
            <a:ext cx="8229330" cy="397692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110" y="273600"/>
            <a:ext cx="8229330" cy="530784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29"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30" name="PlaceHolder 3"/>
          <p:cNvSpPr>
            <a:spLocks noGrp="1"/>
          </p:cNvSpPr>
          <p:nvPr>
            <p:ph type="body"/>
          </p:nvPr>
        </p:nvSpPr>
        <p:spPr>
          <a:xfrm>
            <a:off x="457110" y="3681360"/>
            <a:ext cx="4015710" cy="1896480"/>
          </a:xfrm>
          <a:prstGeom prst="rect">
            <a:avLst/>
          </a:prstGeom>
        </p:spPr>
        <p:txBody>
          <a:bodyPr wrap="none" lIns="0" tIns="0" rIns="0" bIns="0"/>
          <a:lstStyle/>
          <a:p>
            <a:endParaRPr/>
          </a:p>
        </p:txBody>
      </p:sp>
      <p:sp>
        <p:nvSpPr>
          <p:cNvPr id="131" name="PlaceHolder 4"/>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33"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134"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35"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37"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38"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39" name="PlaceHolder 4"/>
          <p:cNvSpPr>
            <a:spLocks noGrp="1"/>
          </p:cNvSpPr>
          <p:nvPr>
            <p:ph type="body"/>
          </p:nvPr>
        </p:nvSpPr>
        <p:spPr>
          <a:xfrm>
            <a:off x="457110" y="3681360"/>
            <a:ext cx="8229060" cy="189648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41" name="PlaceHolder 2"/>
          <p:cNvSpPr>
            <a:spLocks noGrp="1"/>
          </p:cNvSpPr>
          <p:nvPr>
            <p:ph type="body"/>
          </p:nvPr>
        </p:nvSpPr>
        <p:spPr>
          <a:xfrm>
            <a:off x="457110" y="1604520"/>
            <a:ext cx="8229330" cy="1896480"/>
          </a:xfrm>
          <a:prstGeom prst="rect">
            <a:avLst/>
          </a:prstGeom>
        </p:spPr>
        <p:txBody>
          <a:bodyPr wrap="none" lIns="0" tIns="0" rIns="0" bIns="0"/>
          <a:lstStyle/>
          <a:p>
            <a:endParaRPr/>
          </a:p>
        </p:txBody>
      </p:sp>
      <p:sp>
        <p:nvSpPr>
          <p:cNvPr id="142" name="PlaceHolder 3"/>
          <p:cNvSpPr>
            <a:spLocks noGrp="1"/>
          </p:cNvSpPr>
          <p:nvPr>
            <p:ph type="body"/>
          </p:nvPr>
        </p:nvSpPr>
        <p:spPr>
          <a:xfrm>
            <a:off x="457110" y="3681360"/>
            <a:ext cx="8229330" cy="189648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44"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45"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46"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
        <p:nvSpPr>
          <p:cNvPr id="147" name="PlaceHolder 5"/>
          <p:cNvSpPr>
            <a:spLocks noGrp="1"/>
          </p:cNvSpPr>
          <p:nvPr>
            <p:ph type="body"/>
          </p:nvPr>
        </p:nvSpPr>
        <p:spPr>
          <a:xfrm>
            <a:off x="457110" y="3681360"/>
            <a:ext cx="4015710" cy="189648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49"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50"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pic>
        <p:nvPicPr>
          <p:cNvPr id="151" name="图片 150"/>
          <p:cNvPicPr/>
          <p:nvPr/>
        </p:nvPicPr>
        <p:blipFill>
          <a:blip r:embed="rId2"/>
          <a:stretch>
            <a:fillRect/>
          </a:stretch>
        </p:blipFill>
        <p:spPr>
          <a:xfrm>
            <a:off x="5790150" y="3681360"/>
            <a:ext cx="1782540" cy="1896480"/>
          </a:xfrm>
          <a:prstGeom prst="rect">
            <a:avLst/>
          </a:prstGeom>
          <a:ln>
            <a:noFill/>
          </a:ln>
        </p:spPr>
      </p:pic>
      <p:pic>
        <p:nvPicPr>
          <p:cNvPr id="152" name="图片 151"/>
          <p:cNvPicPr/>
          <p:nvPr/>
        </p:nvPicPr>
        <p:blipFill>
          <a:blip r:embed="rId2"/>
          <a:stretch>
            <a:fillRect/>
          </a:stretch>
        </p:blipFill>
        <p:spPr>
          <a:xfrm>
            <a:off x="1573560" y="3681360"/>
            <a:ext cx="1782540" cy="18964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58" name="PlaceHolder 2"/>
          <p:cNvSpPr>
            <a:spLocks noGrp="1"/>
          </p:cNvSpPr>
          <p:nvPr>
            <p:ph type="subTitle"/>
          </p:nvPr>
        </p:nvSpPr>
        <p:spPr>
          <a:xfrm>
            <a:off x="457110" y="1604520"/>
            <a:ext cx="8229330" cy="397728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60" name="PlaceHolder 2"/>
          <p:cNvSpPr>
            <a:spLocks noGrp="1"/>
          </p:cNvSpPr>
          <p:nvPr>
            <p:ph type="body"/>
          </p:nvPr>
        </p:nvSpPr>
        <p:spPr>
          <a:xfrm>
            <a:off x="457110" y="1604520"/>
            <a:ext cx="8229330" cy="397692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46"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47" name="PlaceHolder 3"/>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62"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163" name="PlaceHolder 3"/>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457110" y="273600"/>
            <a:ext cx="8229330" cy="530784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67"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68" name="PlaceHolder 3"/>
          <p:cNvSpPr>
            <a:spLocks noGrp="1"/>
          </p:cNvSpPr>
          <p:nvPr>
            <p:ph type="body"/>
          </p:nvPr>
        </p:nvSpPr>
        <p:spPr>
          <a:xfrm>
            <a:off x="457110" y="3681360"/>
            <a:ext cx="4015710" cy="1896480"/>
          </a:xfrm>
          <a:prstGeom prst="rect">
            <a:avLst/>
          </a:prstGeom>
        </p:spPr>
        <p:txBody>
          <a:bodyPr wrap="none" lIns="0" tIns="0" rIns="0" bIns="0"/>
          <a:lstStyle/>
          <a:p>
            <a:endParaRPr/>
          </a:p>
        </p:txBody>
      </p:sp>
      <p:sp>
        <p:nvSpPr>
          <p:cNvPr id="169" name="PlaceHolder 4"/>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71"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172"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73"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75"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76"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77" name="PlaceHolder 4"/>
          <p:cNvSpPr>
            <a:spLocks noGrp="1"/>
          </p:cNvSpPr>
          <p:nvPr>
            <p:ph type="body"/>
          </p:nvPr>
        </p:nvSpPr>
        <p:spPr>
          <a:xfrm>
            <a:off x="457110" y="3681360"/>
            <a:ext cx="8229060" cy="189648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79" name="PlaceHolder 2"/>
          <p:cNvSpPr>
            <a:spLocks noGrp="1"/>
          </p:cNvSpPr>
          <p:nvPr>
            <p:ph type="body"/>
          </p:nvPr>
        </p:nvSpPr>
        <p:spPr>
          <a:xfrm>
            <a:off x="457110" y="1604520"/>
            <a:ext cx="8229330" cy="1896480"/>
          </a:xfrm>
          <a:prstGeom prst="rect">
            <a:avLst/>
          </a:prstGeom>
        </p:spPr>
        <p:txBody>
          <a:bodyPr wrap="none" lIns="0" tIns="0" rIns="0" bIns="0"/>
          <a:lstStyle/>
          <a:p>
            <a:endParaRPr/>
          </a:p>
        </p:txBody>
      </p:sp>
      <p:sp>
        <p:nvSpPr>
          <p:cNvPr id="180" name="PlaceHolder 3"/>
          <p:cNvSpPr>
            <a:spLocks noGrp="1"/>
          </p:cNvSpPr>
          <p:nvPr>
            <p:ph type="body"/>
          </p:nvPr>
        </p:nvSpPr>
        <p:spPr>
          <a:xfrm>
            <a:off x="457110" y="3681360"/>
            <a:ext cx="8229330" cy="189648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82"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83"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184"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
        <p:nvSpPr>
          <p:cNvPr id="185" name="PlaceHolder 5"/>
          <p:cNvSpPr>
            <a:spLocks noGrp="1"/>
          </p:cNvSpPr>
          <p:nvPr>
            <p:ph type="body"/>
          </p:nvPr>
        </p:nvSpPr>
        <p:spPr>
          <a:xfrm>
            <a:off x="457110" y="3681360"/>
            <a:ext cx="4015710" cy="189648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187"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188"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pic>
        <p:nvPicPr>
          <p:cNvPr id="189" name="图片 188"/>
          <p:cNvPicPr/>
          <p:nvPr/>
        </p:nvPicPr>
        <p:blipFill>
          <a:blip r:embed="rId2"/>
          <a:stretch>
            <a:fillRect/>
          </a:stretch>
        </p:blipFill>
        <p:spPr>
          <a:xfrm>
            <a:off x="5790150" y="3681360"/>
            <a:ext cx="1782540" cy="1896480"/>
          </a:xfrm>
          <a:prstGeom prst="rect">
            <a:avLst/>
          </a:prstGeom>
          <a:ln>
            <a:noFill/>
          </a:ln>
        </p:spPr>
      </p:pic>
      <p:pic>
        <p:nvPicPr>
          <p:cNvPr id="190" name="图片 189"/>
          <p:cNvPicPr/>
          <p:nvPr/>
        </p:nvPicPr>
        <p:blipFill>
          <a:blip r:embed="rId2"/>
          <a:stretch>
            <a:fillRect/>
          </a:stretch>
        </p:blipFill>
        <p:spPr>
          <a:xfrm>
            <a:off x="1573560" y="3681360"/>
            <a:ext cx="1782540" cy="18964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110" y="273600"/>
            <a:ext cx="8229330" cy="530784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51"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52" name="PlaceHolder 3"/>
          <p:cNvSpPr>
            <a:spLocks noGrp="1"/>
          </p:cNvSpPr>
          <p:nvPr>
            <p:ph type="body"/>
          </p:nvPr>
        </p:nvSpPr>
        <p:spPr>
          <a:xfrm>
            <a:off x="457110" y="3681360"/>
            <a:ext cx="4015710" cy="1896480"/>
          </a:xfrm>
          <a:prstGeom prst="rect">
            <a:avLst/>
          </a:prstGeom>
        </p:spPr>
        <p:txBody>
          <a:bodyPr wrap="none" lIns="0" tIns="0" rIns="0" bIns="0"/>
          <a:lstStyle/>
          <a:p>
            <a:endParaRPr/>
          </a:p>
        </p:txBody>
      </p:sp>
      <p:sp>
        <p:nvSpPr>
          <p:cNvPr id="53" name="PlaceHolder 4"/>
          <p:cNvSpPr>
            <a:spLocks noGrp="1"/>
          </p:cNvSpPr>
          <p:nvPr>
            <p:ph type="body"/>
          </p:nvPr>
        </p:nvSpPr>
        <p:spPr>
          <a:xfrm>
            <a:off x="4673700" y="1604520"/>
            <a:ext cx="4015710" cy="397692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55" name="PlaceHolder 2"/>
          <p:cNvSpPr>
            <a:spLocks noGrp="1"/>
          </p:cNvSpPr>
          <p:nvPr>
            <p:ph type="body"/>
          </p:nvPr>
        </p:nvSpPr>
        <p:spPr>
          <a:xfrm>
            <a:off x="457110" y="1604520"/>
            <a:ext cx="4015710" cy="3976920"/>
          </a:xfrm>
          <a:prstGeom prst="rect">
            <a:avLst/>
          </a:prstGeom>
        </p:spPr>
        <p:txBody>
          <a:bodyPr wrap="none" lIns="0" tIns="0" rIns="0" bIns="0"/>
          <a:lstStyle/>
          <a:p>
            <a:endParaRPr/>
          </a:p>
        </p:txBody>
      </p:sp>
      <p:sp>
        <p:nvSpPr>
          <p:cNvPr id="56"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57" name="PlaceHolder 4"/>
          <p:cNvSpPr>
            <a:spLocks noGrp="1"/>
          </p:cNvSpPr>
          <p:nvPr>
            <p:ph type="body"/>
          </p:nvPr>
        </p:nvSpPr>
        <p:spPr>
          <a:xfrm>
            <a:off x="4673700" y="3681360"/>
            <a:ext cx="4015710" cy="18964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110" y="273600"/>
            <a:ext cx="8229330" cy="1145160"/>
          </a:xfrm>
          <a:prstGeom prst="rect">
            <a:avLst/>
          </a:prstGeom>
        </p:spPr>
        <p:txBody>
          <a:bodyPr wrap="none" lIns="0" tIns="0" rIns="0" bIns="0" anchor="ctr"/>
          <a:lstStyle/>
          <a:p>
            <a:endParaRPr/>
          </a:p>
        </p:txBody>
      </p:sp>
      <p:sp>
        <p:nvSpPr>
          <p:cNvPr id="59" name="PlaceHolder 2"/>
          <p:cNvSpPr>
            <a:spLocks noGrp="1"/>
          </p:cNvSpPr>
          <p:nvPr>
            <p:ph type="body"/>
          </p:nvPr>
        </p:nvSpPr>
        <p:spPr>
          <a:xfrm>
            <a:off x="457110" y="1604520"/>
            <a:ext cx="4015710" cy="1896480"/>
          </a:xfrm>
          <a:prstGeom prst="rect">
            <a:avLst/>
          </a:prstGeom>
        </p:spPr>
        <p:txBody>
          <a:bodyPr wrap="none" lIns="0" tIns="0" rIns="0" bIns="0"/>
          <a:lstStyle/>
          <a:p>
            <a:endParaRPr/>
          </a:p>
        </p:txBody>
      </p:sp>
      <p:sp>
        <p:nvSpPr>
          <p:cNvPr id="60" name="PlaceHolder 3"/>
          <p:cNvSpPr>
            <a:spLocks noGrp="1"/>
          </p:cNvSpPr>
          <p:nvPr>
            <p:ph type="body"/>
          </p:nvPr>
        </p:nvSpPr>
        <p:spPr>
          <a:xfrm>
            <a:off x="4673700" y="1604520"/>
            <a:ext cx="4015710" cy="1896480"/>
          </a:xfrm>
          <a:prstGeom prst="rect">
            <a:avLst/>
          </a:prstGeom>
        </p:spPr>
        <p:txBody>
          <a:bodyPr wrap="none" lIns="0" tIns="0" rIns="0" bIns="0"/>
          <a:lstStyle/>
          <a:p>
            <a:endParaRPr/>
          </a:p>
        </p:txBody>
      </p:sp>
      <p:sp>
        <p:nvSpPr>
          <p:cNvPr id="61" name="PlaceHolder 4"/>
          <p:cNvSpPr>
            <a:spLocks noGrp="1"/>
          </p:cNvSpPr>
          <p:nvPr>
            <p:ph type="body"/>
          </p:nvPr>
        </p:nvSpPr>
        <p:spPr>
          <a:xfrm>
            <a:off x="457110" y="3681360"/>
            <a:ext cx="8229060" cy="189648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43680" y="2235240"/>
            <a:ext cx="7856460" cy="2387160"/>
          </a:xfrm>
          <a:prstGeom prst="rect">
            <a:avLst/>
          </a:prstGeom>
        </p:spPr>
        <p:txBody>
          <a:bodyPr lIns="91439" tIns="45720" rIns="91439" bIns="45720" anchor="ctr"/>
          <a:lstStyle/>
          <a:p>
            <a:pPr algn="ctr">
              <a:lnSpc>
                <a:spcPct val="100000"/>
              </a:lnSpc>
            </a:pPr>
            <a:r>
              <a:rPr lang="zh-CN" altLang="en-US" sz="2800">
                <a:solidFill>
                  <a:srgbClr val="FFFFFF"/>
                </a:solidFill>
                <a:latin typeface="Arial"/>
              </a:rPr>
              <a:t>单击鼠标编辑标题文的格式单击此处编辑母版标题样式</a:t>
            </a:r>
            <a:endParaRPr/>
          </a:p>
        </p:txBody>
      </p:sp>
      <p:sp>
        <p:nvSpPr>
          <p:cNvPr id="40" name="PlaceHolder 2"/>
          <p:cNvSpPr>
            <a:spLocks noGrp="1"/>
          </p:cNvSpPr>
          <p:nvPr>
            <p:ph type="body"/>
          </p:nvPr>
        </p:nvSpPr>
        <p:spPr>
          <a:xfrm>
            <a:off x="457110" y="1604520"/>
            <a:ext cx="8229330" cy="3976920"/>
          </a:xfrm>
          <a:prstGeom prst="rect">
            <a:avLst/>
          </a:prstGeom>
        </p:spPr>
        <p:txBody>
          <a:bodyPr wrap="none" lIns="0" tIns="0" rIns="0" bIns="0"/>
          <a:lstStyle/>
          <a:p>
            <a:pPr>
              <a:buSzPct val="25000"/>
              <a:buFont typeface="StarSymbol"/>
              <a:buChar char=""/>
            </a:pPr>
            <a:r>
              <a:rPr lang="zh-CN"/>
              <a:t>单击鼠标编辑大纲正文格式</a:t>
            </a:r>
            <a:endParaRPr/>
          </a:p>
          <a:p>
            <a:pPr lvl="1">
              <a:buSzPct val="25000"/>
              <a:buFont typeface="StarSymbol"/>
              <a:buChar char=""/>
            </a:pPr>
            <a:r>
              <a:rPr lang="zh-CN"/>
              <a:t>第二个大纲级</a:t>
            </a:r>
            <a:endParaRPr/>
          </a:p>
          <a:p>
            <a:pPr lvl="2">
              <a:buSzPct val="25000"/>
              <a:buFont typeface="StarSymbol"/>
              <a:buChar char=""/>
            </a:pPr>
            <a:r>
              <a:rPr lang="zh-CN"/>
              <a:t>第三个大纲级</a:t>
            </a:r>
            <a:endParaRPr/>
          </a:p>
          <a:p>
            <a:pPr lvl="3">
              <a:buSzPct val="25000"/>
              <a:buFont typeface="StarSymbol"/>
              <a:buChar char=""/>
            </a:pPr>
            <a:r>
              <a:rPr lang="zh-CN"/>
              <a:t>第四个大纲级</a:t>
            </a:r>
            <a:endParaRPr/>
          </a:p>
          <a:p>
            <a:pPr lvl="4">
              <a:buSzPct val="25000"/>
              <a:buFont typeface="StarSymbol"/>
              <a:buChar char=""/>
            </a:pPr>
            <a:r>
              <a:rPr lang="zh-CN"/>
              <a:t>第五个大纲级</a:t>
            </a:r>
            <a:endParaRPr/>
          </a:p>
          <a:p>
            <a:pPr lvl="5">
              <a:buSzPct val="25000"/>
              <a:buFont typeface="StarSymbol"/>
              <a:buChar char=""/>
            </a:pPr>
            <a:r>
              <a:rPr lang="zh-CN"/>
              <a:t>第六个大纲级</a:t>
            </a:r>
            <a:endParaRPr/>
          </a:p>
          <a:p>
            <a:pPr lvl="6">
              <a:buSzPct val="25000"/>
              <a:buFont typeface="StarSymbol"/>
              <a:buChar char=""/>
            </a:pPr>
            <a:r>
              <a:rPr lang="zh-CN"/>
              <a:t>第七个大纲级</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 name="CustomShape 1"/>
          <p:cNvSpPr/>
          <p:nvPr/>
        </p:nvSpPr>
        <p:spPr>
          <a:xfrm rot="3019200">
            <a:off x="5903145" y="1255185"/>
            <a:ext cx="3290760" cy="2468070"/>
          </a:xfrm>
          <a:prstGeom prst="roundRect">
            <a:avLst>
              <a:gd name="adj" fmla="val 21611"/>
            </a:avLst>
          </a:prstGeom>
          <a:solidFill>
            <a:srgbClr val="FFCC00"/>
          </a:solidFill>
          <a:ln w="9360">
            <a:noFill/>
          </a:ln>
        </p:spPr>
      </p:sp>
      <p:sp>
        <p:nvSpPr>
          <p:cNvPr id="76" name="CustomShape 2"/>
          <p:cNvSpPr/>
          <p:nvPr/>
        </p:nvSpPr>
        <p:spPr>
          <a:xfrm rot="9109200">
            <a:off x="4576770" y="689040"/>
            <a:ext cx="2468070" cy="3290760"/>
          </a:xfrm>
          <a:prstGeom prst="roundRect">
            <a:avLst>
              <a:gd name="adj" fmla="val 21611"/>
            </a:avLst>
          </a:prstGeom>
          <a:solidFill>
            <a:srgbClr val="34AADC"/>
          </a:solidFill>
          <a:ln w="9360">
            <a:noFill/>
          </a:ln>
        </p:spPr>
      </p:sp>
      <p:sp>
        <p:nvSpPr>
          <p:cNvPr id="77" name="CustomShape 3"/>
          <p:cNvSpPr/>
          <p:nvPr/>
        </p:nvSpPr>
        <p:spPr>
          <a:xfrm rot="7281600">
            <a:off x="5205195" y="3472785"/>
            <a:ext cx="3290760" cy="2468070"/>
          </a:xfrm>
          <a:prstGeom prst="roundRect">
            <a:avLst>
              <a:gd name="adj" fmla="val 21611"/>
            </a:avLst>
          </a:prstGeom>
          <a:solidFill>
            <a:srgbClr val="FF2D55"/>
          </a:solidFill>
          <a:ln w="9360">
            <a:noFill/>
          </a:ln>
        </p:spPr>
      </p:sp>
      <p:sp>
        <p:nvSpPr>
          <p:cNvPr id="78" name="PlaceHolder 4"/>
          <p:cNvSpPr>
            <a:spLocks noGrp="1"/>
          </p:cNvSpPr>
          <p:nvPr>
            <p:ph type="title"/>
          </p:nvPr>
        </p:nvSpPr>
        <p:spPr>
          <a:xfrm>
            <a:off x="643680" y="2235240"/>
            <a:ext cx="7856460" cy="2387160"/>
          </a:xfrm>
          <a:prstGeom prst="rect">
            <a:avLst/>
          </a:prstGeom>
        </p:spPr>
        <p:txBody>
          <a:bodyPr lIns="91439" tIns="45720" rIns="91439" bIns="45720" anchor="ctr"/>
          <a:lstStyle/>
          <a:p>
            <a:pPr>
              <a:lnSpc>
                <a:spcPct val="100000"/>
              </a:lnSpc>
            </a:pPr>
            <a:r>
              <a:rPr lang="zh-CN" altLang="en-US" sz="5300">
                <a:solidFill>
                  <a:srgbClr val="000000"/>
                </a:solidFill>
                <a:latin typeface="Arial"/>
              </a:rPr>
              <a:t>单击鼠标编辑标题文的格式单击此处编辑母版标题样式</a:t>
            </a:r>
            <a:endParaRPr/>
          </a:p>
        </p:txBody>
      </p:sp>
      <p:sp>
        <p:nvSpPr>
          <p:cNvPr id="79" name="PlaceHolder 5"/>
          <p:cNvSpPr>
            <a:spLocks noGrp="1"/>
          </p:cNvSpPr>
          <p:nvPr>
            <p:ph type="body"/>
          </p:nvPr>
        </p:nvSpPr>
        <p:spPr>
          <a:xfrm>
            <a:off x="457110" y="1604520"/>
            <a:ext cx="8229330" cy="3976920"/>
          </a:xfrm>
          <a:prstGeom prst="rect">
            <a:avLst/>
          </a:prstGeom>
        </p:spPr>
        <p:txBody>
          <a:bodyPr wrap="none" lIns="0" tIns="0" rIns="0" bIns="0"/>
          <a:lstStyle/>
          <a:p>
            <a:pPr>
              <a:buSzPct val="25000"/>
              <a:buFont typeface="StarSymbol"/>
              <a:buChar char=""/>
            </a:pPr>
            <a:r>
              <a:rPr lang="zh-CN"/>
              <a:t>单击鼠标编辑大纲正文格式</a:t>
            </a:r>
            <a:endParaRPr/>
          </a:p>
          <a:p>
            <a:pPr lvl="1">
              <a:buSzPct val="25000"/>
              <a:buFont typeface="StarSymbol"/>
              <a:buChar char=""/>
            </a:pPr>
            <a:r>
              <a:rPr lang="zh-CN"/>
              <a:t>第二个大纲级</a:t>
            </a:r>
            <a:endParaRPr/>
          </a:p>
          <a:p>
            <a:pPr lvl="2">
              <a:buSzPct val="25000"/>
              <a:buFont typeface="StarSymbol"/>
              <a:buChar char=""/>
            </a:pPr>
            <a:r>
              <a:rPr lang="zh-CN"/>
              <a:t>第三个大纲级</a:t>
            </a:r>
            <a:endParaRPr/>
          </a:p>
          <a:p>
            <a:pPr lvl="3">
              <a:buSzPct val="25000"/>
              <a:buFont typeface="StarSymbol"/>
              <a:buChar char=""/>
            </a:pPr>
            <a:r>
              <a:rPr lang="zh-CN"/>
              <a:t>第四个大纲级</a:t>
            </a:r>
            <a:endParaRPr/>
          </a:p>
          <a:p>
            <a:pPr lvl="4">
              <a:buSzPct val="25000"/>
              <a:buFont typeface="StarSymbol"/>
              <a:buChar char=""/>
            </a:pPr>
            <a:r>
              <a:rPr lang="zh-CN"/>
              <a:t>第五个大纲级</a:t>
            </a:r>
            <a:endParaRPr/>
          </a:p>
          <a:p>
            <a:pPr lvl="5">
              <a:buSzPct val="25000"/>
              <a:buFont typeface="StarSymbol"/>
              <a:buChar char=""/>
            </a:pPr>
            <a:r>
              <a:rPr lang="zh-CN"/>
              <a:t>第六个大纲级</a:t>
            </a:r>
            <a:endParaRPr/>
          </a:p>
          <a:p>
            <a:pPr lvl="6">
              <a:buSzPct val="25000"/>
              <a:buFont typeface="StarSymbol"/>
              <a:buChar char=""/>
            </a:pPr>
            <a:r>
              <a:rPr lang="zh-CN"/>
              <a:t>第七个大纲级</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CustomShape 1"/>
          <p:cNvSpPr/>
          <p:nvPr/>
        </p:nvSpPr>
        <p:spPr>
          <a:xfrm>
            <a:off x="-7020" y="0"/>
            <a:ext cx="9152730" cy="1115640"/>
          </a:xfrm>
          <a:prstGeom prst="rect">
            <a:avLst/>
          </a:prstGeom>
          <a:solidFill>
            <a:srgbClr val="203864"/>
          </a:solidFill>
          <a:ln w="12600">
            <a:solidFill>
              <a:srgbClr val="203864"/>
            </a:solidFill>
            <a:miter/>
          </a:ln>
        </p:spPr>
      </p:sp>
      <p:sp>
        <p:nvSpPr>
          <p:cNvPr id="115" name="CustomShape 2"/>
          <p:cNvSpPr/>
          <p:nvPr/>
        </p:nvSpPr>
        <p:spPr>
          <a:xfrm>
            <a:off x="6674940" y="5352840"/>
            <a:ext cx="2685690" cy="1821960"/>
          </a:xfrm>
          <a:prstGeom prst="rect">
            <a:avLst/>
          </a:prstGeom>
          <a:noFill/>
          <a:ln>
            <a:noFill/>
          </a:ln>
        </p:spPr>
      </p:sp>
      <p:sp>
        <p:nvSpPr>
          <p:cNvPr id="116" name="PlaceHolder 3"/>
          <p:cNvSpPr>
            <a:spLocks noGrp="1"/>
          </p:cNvSpPr>
          <p:nvPr>
            <p:ph type="title"/>
          </p:nvPr>
        </p:nvSpPr>
        <p:spPr>
          <a:xfrm>
            <a:off x="240570" y="137520"/>
            <a:ext cx="8650530" cy="815040"/>
          </a:xfrm>
          <a:prstGeom prst="rect">
            <a:avLst/>
          </a:prstGeom>
        </p:spPr>
        <p:txBody>
          <a:bodyPr lIns="91439" tIns="45720" rIns="91439" bIns="45720" anchor="ctr"/>
          <a:lstStyle/>
          <a:p>
            <a:pPr>
              <a:lnSpc>
                <a:spcPct val="100000"/>
              </a:lnSpc>
            </a:pPr>
            <a:r>
              <a:rPr lang="zh-CN" altLang="en-US" sz="4900">
                <a:solidFill>
                  <a:srgbClr val="FFFFFF"/>
                </a:solidFill>
                <a:latin typeface="Arial"/>
              </a:rPr>
              <a:t>单击鼠标编辑标题文的格式单击此处编辑母版标题样式</a:t>
            </a:r>
            <a:endParaRPr/>
          </a:p>
        </p:txBody>
      </p:sp>
      <p:sp>
        <p:nvSpPr>
          <p:cNvPr id="117" name="PlaceHolder 4"/>
          <p:cNvSpPr>
            <a:spLocks noGrp="1"/>
          </p:cNvSpPr>
          <p:nvPr>
            <p:ph type="body"/>
          </p:nvPr>
        </p:nvSpPr>
        <p:spPr>
          <a:xfrm>
            <a:off x="240570" y="1343160"/>
            <a:ext cx="8650530" cy="5234040"/>
          </a:xfrm>
          <a:prstGeom prst="rect">
            <a:avLst/>
          </a:prstGeom>
        </p:spPr>
        <p:txBody>
          <a:bodyPr lIns="89999" tIns="45000" rIns="89999" bIns="45000"/>
          <a:lstStyle/>
          <a:p>
            <a:pPr>
              <a:buSzPct val="25000"/>
              <a:buFont typeface="StarSymbol"/>
              <a:buChar char=""/>
            </a:pPr>
            <a:r>
              <a:rPr lang="zh-CN" altLang="en-US" sz="3700">
                <a:solidFill>
                  <a:srgbClr val="000000"/>
                </a:solidFill>
                <a:latin typeface="Arial"/>
              </a:rPr>
              <a:t>单击鼠标编辑大纲正文格式</a:t>
            </a:r>
            <a:endParaRPr/>
          </a:p>
          <a:p>
            <a:pPr lvl="1">
              <a:buSzPct val="25000"/>
              <a:buFont typeface="StarSymbol"/>
              <a:buChar char=""/>
            </a:pPr>
            <a:r>
              <a:rPr lang="zh-CN" altLang="en-US" sz="3700">
                <a:solidFill>
                  <a:srgbClr val="000000"/>
                </a:solidFill>
                <a:latin typeface="Arial"/>
              </a:rPr>
              <a:t>第二个大纲级</a:t>
            </a:r>
            <a:endParaRPr/>
          </a:p>
          <a:p>
            <a:pPr lvl="2">
              <a:buSzPct val="25000"/>
              <a:buFont typeface="StarSymbol"/>
              <a:buChar char=""/>
            </a:pPr>
            <a:r>
              <a:rPr lang="zh-CN" altLang="en-US" sz="3700">
                <a:solidFill>
                  <a:srgbClr val="000000"/>
                </a:solidFill>
                <a:latin typeface="Arial"/>
              </a:rPr>
              <a:t>第三个大纲级</a:t>
            </a:r>
            <a:endParaRPr/>
          </a:p>
          <a:p>
            <a:pPr lvl="3">
              <a:buSzPct val="25000"/>
              <a:buFont typeface="StarSymbol"/>
              <a:buChar char=""/>
            </a:pPr>
            <a:r>
              <a:rPr lang="zh-CN" altLang="en-US" sz="3700">
                <a:solidFill>
                  <a:srgbClr val="000000"/>
                </a:solidFill>
                <a:latin typeface="Arial"/>
              </a:rPr>
              <a:t>第四个大纲级</a:t>
            </a:r>
            <a:endParaRPr/>
          </a:p>
          <a:p>
            <a:pPr lvl="4">
              <a:buSzPct val="25000"/>
              <a:buFont typeface="StarSymbol"/>
              <a:buChar char=""/>
            </a:pPr>
            <a:r>
              <a:rPr lang="zh-CN" altLang="en-US" sz="3700">
                <a:solidFill>
                  <a:srgbClr val="000000"/>
                </a:solidFill>
                <a:latin typeface="Arial"/>
              </a:rPr>
              <a:t>第五个大纲级</a:t>
            </a:r>
            <a:endParaRPr/>
          </a:p>
          <a:p>
            <a:pPr lvl="5">
              <a:buSzPct val="25000"/>
              <a:buFont typeface="StarSymbol"/>
              <a:buChar char=""/>
            </a:pPr>
            <a:r>
              <a:rPr lang="zh-CN" altLang="en-US" sz="3700">
                <a:solidFill>
                  <a:srgbClr val="000000"/>
                </a:solidFill>
                <a:latin typeface="Arial"/>
              </a:rPr>
              <a:t>第六个大纲级</a:t>
            </a:r>
            <a:endParaRPr/>
          </a:p>
          <a:p>
            <a:pPr>
              <a:lnSpc>
                <a:spcPct val="100000"/>
              </a:lnSpc>
              <a:buBlip>
                <a:blip r:embed="rId14"/>
              </a:buBlip>
            </a:pPr>
            <a:r>
              <a:rPr lang="zh-CN" altLang="en-US" sz="3700">
                <a:solidFill>
                  <a:srgbClr val="000000"/>
                </a:solidFill>
                <a:latin typeface="Arial"/>
              </a:rPr>
              <a:t>第七个大纲级单击此处编辑母版文本样式</a:t>
            </a:r>
            <a:endParaRPr/>
          </a:p>
          <a:p>
            <a:pPr lvl="1">
              <a:lnSpc>
                <a:spcPct val="100000"/>
              </a:lnSpc>
              <a:buBlip>
                <a:blip r:embed="rId14"/>
              </a:buBlip>
            </a:pPr>
            <a:r>
              <a:rPr lang="zh-CN" altLang="en-US" sz="3200">
                <a:solidFill>
                  <a:srgbClr val="000000"/>
                </a:solidFill>
                <a:latin typeface="Arial"/>
              </a:rPr>
              <a:t>第二级</a:t>
            </a:r>
            <a:endParaRPr/>
          </a:p>
          <a:p>
            <a:pPr lvl="2">
              <a:lnSpc>
                <a:spcPct val="100000"/>
              </a:lnSpc>
              <a:buBlip>
                <a:blip r:embed="rId14"/>
              </a:buBlip>
            </a:pPr>
            <a:r>
              <a:rPr lang="zh-CN" altLang="en-US" sz="2800">
                <a:solidFill>
                  <a:srgbClr val="000000"/>
                </a:solidFill>
                <a:latin typeface="Arial"/>
              </a:rPr>
              <a:t>第三级</a:t>
            </a:r>
            <a:endParaRPr/>
          </a:p>
          <a:p>
            <a:pPr lvl="3">
              <a:lnSpc>
                <a:spcPct val="100000"/>
              </a:lnSpc>
              <a:buBlip>
                <a:blip r:embed="rId14"/>
              </a:buBlip>
            </a:pPr>
            <a:r>
              <a:rPr lang="zh-CN" altLang="en-US" sz="2300">
                <a:solidFill>
                  <a:srgbClr val="000000"/>
                </a:solidFill>
                <a:latin typeface="Arial"/>
              </a:rPr>
              <a:t>第四级</a:t>
            </a:r>
            <a:endParaRPr/>
          </a:p>
          <a:p>
            <a:pPr lvl="4">
              <a:lnSpc>
                <a:spcPct val="100000"/>
              </a:lnSpc>
              <a:buBlip>
                <a:blip r:embed="rId14"/>
              </a:buBlip>
            </a:pPr>
            <a:r>
              <a:rPr lang="zh-CN" altLang="en-US" sz="2300">
                <a:solidFill>
                  <a:srgbClr val="000000"/>
                </a:solidFill>
                <a:latin typeface="Arial"/>
              </a:rPr>
              <a:t>第五级</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CustomShape 1"/>
          <p:cNvSpPr/>
          <p:nvPr/>
        </p:nvSpPr>
        <p:spPr>
          <a:xfrm>
            <a:off x="6674940" y="5352840"/>
            <a:ext cx="2685690" cy="1821960"/>
          </a:xfrm>
          <a:prstGeom prst="rect">
            <a:avLst/>
          </a:prstGeom>
          <a:noFill/>
          <a:ln>
            <a:noFill/>
          </a:ln>
        </p:spPr>
      </p:sp>
      <p:sp>
        <p:nvSpPr>
          <p:cNvPr id="155" name="PlaceHolder 2"/>
          <p:cNvSpPr>
            <a:spLocks noGrp="1"/>
          </p:cNvSpPr>
          <p:nvPr>
            <p:ph type="title"/>
          </p:nvPr>
        </p:nvSpPr>
        <p:spPr>
          <a:xfrm>
            <a:off x="457110" y="273600"/>
            <a:ext cx="8229330" cy="1144800"/>
          </a:xfrm>
          <a:prstGeom prst="rect">
            <a:avLst/>
          </a:prstGeom>
        </p:spPr>
        <p:txBody>
          <a:bodyPr wrap="none" lIns="0" tIns="0" rIns="0" bIns="0" anchor="ctr"/>
          <a:lstStyle/>
          <a:p>
            <a:r>
              <a:rPr lang="zh-CN"/>
              <a:t>单击鼠标编辑标题文的格式</a:t>
            </a:r>
            <a:endParaRPr/>
          </a:p>
        </p:txBody>
      </p:sp>
      <p:sp>
        <p:nvSpPr>
          <p:cNvPr id="156" name="PlaceHolder 3"/>
          <p:cNvSpPr>
            <a:spLocks noGrp="1"/>
          </p:cNvSpPr>
          <p:nvPr>
            <p:ph type="body"/>
          </p:nvPr>
        </p:nvSpPr>
        <p:spPr>
          <a:xfrm>
            <a:off x="457110" y="1604520"/>
            <a:ext cx="8229330" cy="3976920"/>
          </a:xfrm>
          <a:prstGeom prst="rect">
            <a:avLst/>
          </a:prstGeom>
        </p:spPr>
        <p:txBody>
          <a:bodyPr wrap="none" lIns="0" tIns="0" rIns="0" bIns="0"/>
          <a:lstStyle/>
          <a:p>
            <a:pPr>
              <a:buSzPct val="25000"/>
              <a:buFont typeface="StarSymbol"/>
              <a:buChar char=""/>
            </a:pPr>
            <a:r>
              <a:rPr lang="zh-CN"/>
              <a:t>单击鼠标编辑大纲正文格式</a:t>
            </a:r>
            <a:endParaRPr/>
          </a:p>
          <a:p>
            <a:pPr lvl="1">
              <a:buSzPct val="25000"/>
              <a:buFont typeface="StarSymbol"/>
              <a:buChar char=""/>
            </a:pPr>
            <a:r>
              <a:rPr lang="zh-CN"/>
              <a:t>第二个大纲级</a:t>
            </a:r>
            <a:endParaRPr/>
          </a:p>
          <a:p>
            <a:pPr lvl="2">
              <a:buSzPct val="25000"/>
              <a:buFont typeface="StarSymbol"/>
              <a:buChar char=""/>
            </a:pPr>
            <a:r>
              <a:rPr lang="zh-CN"/>
              <a:t>第三个大纲级</a:t>
            </a:r>
            <a:endParaRPr/>
          </a:p>
          <a:p>
            <a:pPr lvl="3">
              <a:buSzPct val="25000"/>
              <a:buFont typeface="StarSymbol"/>
              <a:buChar char=""/>
            </a:pPr>
            <a:r>
              <a:rPr lang="zh-CN"/>
              <a:t>第四个大纲级</a:t>
            </a:r>
            <a:endParaRPr/>
          </a:p>
          <a:p>
            <a:pPr lvl="4">
              <a:buSzPct val="25000"/>
              <a:buFont typeface="StarSymbol"/>
              <a:buChar char=""/>
            </a:pPr>
            <a:r>
              <a:rPr lang="zh-CN"/>
              <a:t>第五个大纲级</a:t>
            </a:r>
            <a:endParaRPr/>
          </a:p>
          <a:p>
            <a:pPr lvl="5">
              <a:buSzPct val="25000"/>
              <a:buFont typeface="StarSymbol"/>
              <a:buChar char=""/>
            </a:pPr>
            <a:r>
              <a:rPr lang="zh-CN"/>
              <a:t>第六个大纲级</a:t>
            </a:r>
            <a:endParaRPr/>
          </a:p>
          <a:p>
            <a:pPr lvl="6">
              <a:buSzPct val="25000"/>
              <a:buFont typeface="StarSymbol"/>
              <a:buChar char=""/>
            </a:pPr>
            <a:r>
              <a:rPr lang="zh-CN"/>
              <a:t>第七个大纲级</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gif"/><Relationship Id="rId4" Type="http://schemas.openxmlformats.org/officeDocument/2006/relationships/image" Target="../media/image20.pn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643680" y="2235240"/>
            <a:ext cx="7856460" cy="2387160"/>
          </a:xfrm>
          <a:prstGeom prst="rect">
            <a:avLst/>
          </a:prstGeom>
        </p:spPr>
        <p:txBody>
          <a:bodyPr lIns="91439" tIns="45720" rIns="91439" bIns="45720" anchor="ctr"/>
          <a:lstStyle/>
          <a:p>
            <a:pPr algn="ctr">
              <a:lnSpc>
                <a:spcPct val="100000"/>
              </a:lnSpc>
            </a:pPr>
            <a:r>
              <a:rPr lang="zh-CN" altLang="en-US" sz="3600" b="1" dirty="0">
                <a:solidFill>
                  <a:srgbClr val="FFFFFF"/>
                </a:solidFill>
                <a:latin typeface="Arial"/>
              </a:rPr>
              <a:t>如果我穿越回大一，我对自己说什么</a:t>
            </a:r>
            <a:endParaRPr lang="en-US" altLang="zh-CN" sz="3600" b="1" dirty="0">
              <a:solidFill>
                <a:srgbClr val="FFFFFF"/>
              </a:solidFill>
              <a:latin typeface="Arial"/>
            </a:endParaRPr>
          </a:p>
          <a:p>
            <a:pPr algn="r">
              <a:lnSpc>
                <a:spcPct val="100000"/>
              </a:lnSpc>
            </a:pPr>
            <a:r>
              <a:rPr lang="en-US" altLang="zh-CN" sz="2100" b="1" dirty="0">
                <a:solidFill>
                  <a:srgbClr val="FFFFFF"/>
                </a:solidFill>
                <a:latin typeface="Arial"/>
              </a:rPr>
              <a:t>——</a:t>
            </a:r>
            <a:r>
              <a:rPr lang="zh-CN" altLang="en-US" sz="2100" b="1" dirty="0">
                <a:solidFill>
                  <a:srgbClr val="FFFFFF"/>
                </a:solidFill>
                <a:latin typeface="Arial"/>
              </a:rPr>
              <a:t>软件工程专业认识实习</a:t>
            </a:r>
            <a:endParaRPr sz="1400" b="1" dirty="0"/>
          </a:p>
        </p:txBody>
      </p:sp>
      <p:sp>
        <p:nvSpPr>
          <p:cNvPr id="2" name="TextBox 1"/>
          <p:cNvSpPr txBox="1"/>
          <p:nvPr/>
        </p:nvSpPr>
        <p:spPr>
          <a:xfrm>
            <a:off x="5985257" y="4509124"/>
            <a:ext cx="2440090" cy="738664"/>
          </a:xfrm>
          <a:prstGeom prst="rect">
            <a:avLst/>
          </a:prstGeom>
          <a:noFill/>
        </p:spPr>
        <p:txBody>
          <a:bodyPr wrap="none" lIns="91439" tIns="45720" rIns="91439" bIns="45720" rtlCol="0">
            <a:spAutoFit/>
          </a:bodyPr>
          <a:lstStyle/>
          <a:p>
            <a:pPr algn="r"/>
            <a:r>
              <a:rPr lang="zh-CN" altLang="en-US" sz="2100" b="1" dirty="0">
                <a:solidFill>
                  <a:schemeClr val="bg1"/>
                </a:solidFill>
              </a:rPr>
              <a:t>任志磊</a:t>
            </a:r>
            <a:endParaRPr lang="en-US" altLang="zh-CN" sz="2100" b="1" dirty="0">
              <a:solidFill>
                <a:schemeClr val="bg1"/>
              </a:solidFill>
            </a:endParaRPr>
          </a:p>
          <a:p>
            <a:pPr algn="r"/>
            <a:r>
              <a:rPr lang="en-US" altLang="zh-CN" sz="2100" b="1" dirty="0">
                <a:solidFill>
                  <a:schemeClr val="bg1"/>
                </a:solidFill>
              </a:rPr>
              <a:t>zren@dlut.edu.cn</a:t>
            </a:r>
            <a:endParaRPr lang="zh-CN" altLang="en-US" sz="2100" b="1"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 name="Table 1"/>
          <p:cNvGraphicFramePr/>
          <p:nvPr>
            <p:extLst>
              <p:ext uri="{D42A27DB-BD31-4B8C-83A1-F6EECF244321}">
                <p14:modId xmlns:p14="http://schemas.microsoft.com/office/powerpoint/2010/main" val="633364426"/>
              </p:ext>
            </p:extLst>
          </p:nvPr>
        </p:nvGraphicFramePr>
        <p:xfrm>
          <a:off x="123930" y="317520"/>
          <a:ext cx="7396110" cy="6385320"/>
        </p:xfrm>
        <a:graphic>
          <a:graphicData uri="http://schemas.openxmlformats.org/drawingml/2006/table">
            <a:tbl>
              <a:tblPr/>
              <a:tblGrid>
                <a:gridCol w="1557090"/>
                <a:gridCol w="2053620"/>
                <a:gridCol w="1892700"/>
                <a:gridCol w="1892700"/>
              </a:tblGrid>
              <a:tr h="515160">
                <a:tc>
                  <a:txBody>
                    <a:bodyPr/>
                    <a:lstStyle/>
                    <a:p>
                      <a:pPr algn="ctr">
                        <a:lnSpc>
                          <a:spcPct val="100000"/>
                        </a:lnSpc>
                      </a:pPr>
                      <a:r>
                        <a:rPr lang="en-US" sz="1500" b="1" dirty="0" err="1">
                          <a:solidFill>
                            <a:srgbClr val="0000FF"/>
                          </a:solidFill>
                          <a:latin typeface="Arial"/>
                        </a:rPr>
                        <a:t>软件开发与测试</a:t>
                      </a:r>
                      <a:endParaRPr sz="1500" dirty="0"/>
                    </a:p>
                  </a:txBody>
                  <a:tcPr marL="68580" marR="68580"/>
                </a:tc>
                <a:tc>
                  <a:txBody>
                    <a:bodyPr/>
                    <a:lstStyle/>
                    <a:p>
                      <a:pPr algn="ctr">
                        <a:lnSpc>
                          <a:spcPct val="100000"/>
                        </a:lnSpc>
                      </a:pPr>
                      <a:r>
                        <a:rPr lang="en-US" sz="1500" b="1" dirty="0" err="1">
                          <a:solidFill>
                            <a:srgbClr val="000000"/>
                          </a:solidFill>
                          <a:latin typeface="Arial"/>
                        </a:rPr>
                        <a:t>嵌入式技术</a:t>
                      </a:r>
                      <a:endParaRPr sz="1500" dirty="0"/>
                    </a:p>
                  </a:txBody>
                  <a:tcPr marL="68580" marR="68580"/>
                </a:tc>
                <a:tc>
                  <a:txBody>
                    <a:bodyPr/>
                    <a:lstStyle/>
                    <a:p>
                      <a:pPr algn="ctr">
                        <a:lnSpc>
                          <a:spcPct val="100000"/>
                        </a:lnSpc>
                      </a:pPr>
                      <a:r>
                        <a:rPr lang="en-US" sz="1500" b="1" dirty="0" err="1">
                          <a:solidFill>
                            <a:srgbClr val="000000"/>
                          </a:solidFill>
                          <a:latin typeface="Arial"/>
                        </a:rPr>
                        <a:t>大型机技术</a:t>
                      </a:r>
                      <a:endParaRPr sz="1500" dirty="0"/>
                    </a:p>
                  </a:txBody>
                  <a:tcPr marL="68580" marR="68580"/>
                </a:tc>
                <a:tc>
                  <a:txBody>
                    <a:bodyPr/>
                    <a:lstStyle/>
                    <a:p>
                      <a:pPr algn="ctr">
                        <a:lnSpc>
                          <a:spcPct val="100000"/>
                        </a:lnSpc>
                      </a:pPr>
                      <a:r>
                        <a:rPr lang="en-US" sz="1500" b="1" dirty="0" err="1">
                          <a:solidFill>
                            <a:srgbClr val="000000"/>
                          </a:solidFill>
                          <a:latin typeface="Arial"/>
                        </a:rPr>
                        <a:t>金融信息服务</a:t>
                      </a:r>
                      <a:endParaRPr sz="1500" dirty="0"/>
                    </a:p>
                  </a:txBody>
                  <a:tcPr marL="68580" marR="68580"/>
                </a:tc>
              </a:tr>
              <a:tr h="515160">
                <a:tc>
                  <a:txBody>
                    <a:bodyPr/>
                    <a:lstStyle/>
                    <a:p>
                      <a:pPr>
                        <a:lnSpc>
                          <a:spcPct val="100000"/>
                        </a:lnSpc>
                      </a:pPr>
                      <a:r>
                        <a:rPr lang="en-US" sz="1500" dirty="0" err="1">
                          <a:solidFill>
                            <a:srgbClr val="0000FF"/>
                          </a:solidFill>
                          <a:latin typeface="Arial"/>
                        </a:rPr>
                        <a:t>数据库程序设计</a:t>
                      </a:r>
                      <a:endParaRPr sz="1500" dirty="0"/>
                    </a:p>
                  </a:txBody>
                  <a:tcPr marL="68580" marR="68580"/>
                </a:tc>
                <a:tc>
                  <a:txBody>
                    <a:bodyPr/>
                    <a:lstStyle/>
                    <a:p>
                      <a:pPr>
                        <a:lnSpc>
                          <a:spcPct val="100000"/>
                        </a:lnSpc>
                      </a:pPr>
                      <a:r>
                        <a:rPr lang="en-US" sz="1500" dirty="0" err="1">
                          <a:solidFill>
                            <a:srgbClr val="000000"/>
                          </a:solidFill>
                          <a:latin typeface="Arial"/>
                        </a:rPr>
                        <a:t>自动控制原理</a:t>
                      </a:r>
                      <a:endParaRPr sz="1500" dirty="0"/>
                    </a:p>
                  </a:txBody>
                  <a:tcPr marL="68580" marR="68580"/>
                </a:tc>
                <a:tc>
                  <a:txBody>
                    <a:bodyPr/>
                    <a:lstStyle/>
                    <a:p>
                      <a:pPr>
                        <a:lnSpc>
                          <a:spcPct val="100000"/>
                        </a:lnSpc>
                      </a:pPr>
                      <a:r>
                        <a:rPr lang="en-US" sz="1500">
                          <a:solidFill>
                            <a:srgbClr val="000000"/>
                          </a:solidFill>
                          <a:latin typeface="Arial"/>
                        </a:rPr>
                        <a:t>大型机操作系统与JCL</a:t>
                      </a:r>
                      <a:endParaRPr sz="1500"/>
                    </a:p>
                  </a:txBody>
                  <a:tcPr marL="68580" marR="68580"/>
                </a:tc>
                <a:tc>
                  <a:txBody>
                    <a:bodyPr/>
                    <a:lstStyle/>
                    <a:p>
                      <a:pPr>
                        <a:lnSpc>
                          <a:spcPct val="100000"/>
                        </a:lnSpc>
                      </a:pPr>
                      <a:r>
                        <a:rPr lang="en-US" sz="1500" dirty="0" err="1">
                          <a:solidFill>
                            <a:srgbClr val="000000"/>
                          </a:solidFill>
                          <a:latin typeface="Arial"/>
                        </a:rPr>
                        <a:t>基础会计学</a:t>
                      </a:r>
                      <a:endParaRPr sz="1500" dirty="0"/>
                    </a:p>
                  </a:txBody>
                  <a:tcPr marL="68580" marR="68580"/>
                </a:tc>
              </a:tr>
              <a:tr h="515160">
                <a:tc>
                  <a:txBody>
                    <a:bodyPr/>
                    <a:lstStyle/>
                    <a:p>
                      <a:pPr>
                        <a:lnSpc>
                          <a:spcPct val="100000"/>
                        </a:lnSpc>
                      </a:pPr>
                      <a:r>
                        <a:rPr lang="en-US" sz="1500" dirty="0" err="1">
                          <a:solidFill>
                            <a:srgbClr val="0000FF"/>
                          </a:solidFill>
                          <a:latin typeface="Arial"/>
                        </a:rPr>
                        <a:t>工程经济学</a:t>
                      </a:r>
                      <a:endParaRPr sz="1500" dirty="0"/>
                    </a:p>
                  </a:txBody>
                  <a:tcPr marL="68580" marR="68580"/>
                </a:tc>
                <a:tc>
                  <a:txBody>
                    <a:bodyPr/>
                    <a:lstStyle/>
                    <a:p>
                      <a:pPr>
                        <a:lnSpc>
                          <a:spcPct val="100000"/>
                        </a:lnSpc>
                      </a:pPr>
                      <a:r>
                        <a:rPr lang="en-US" sz="1500" dirty="0" err="1">
                          <a:solidFill>
                            <a:srgbClr val="000000"/>
                          </a:solidFill>
                          <a:latin typeface="Arial"/>
                        </a:rPr>
                        <a:t>单片机原理与应用设计</a:t>
                      </a:r>
                      <a:endParaRPr sz="1500" dirty="0"/>
                    </a:p>
                  </a:txBody>
                  <a:tcPr marL="68580" marR="68580"/>
                </a:tc>
                <a:tc>
                  <a:txBody>
                    <a:bodyPr/>
                    <a:lstStyle/>
                    <a:p>
                      <a:pPr>
                        <a:lnSpc>
                          <a:spcPct val="100000"/>
                        </a:lnSpc>
                      </a:pPr>
                      <a:r>
                        <a:rPr lang="en-US" sz="1500">
                          <a:solidFill>
                            <a:srgbClr val="000000"/>
                          </a:solidFill>
                          <a:latin typeface="Arial"/>
                        </a:rPr>
                        <a:t>COBOL商业编程技术</a:t>
                      </a:r>
                      <a:endParaRPr sz="1500"/>
                    </a:p>
                  </a:txBody>
                  <a:tcPr marL="68580" marR="68580"/>
                </a:tc>
                <a:tc>
                  <a:txBody>
                    <a:bodyPr/>
                    <a:lstStyle/>
                    <a:p>
                      <a:pPr>
                        <a:lnSpc>
                          <a:spcPct val="100000"/>
                        </a:lnSpc>
                      </a:pPr>
                      <a:r>
                        <a:rPr lang="en-US" sz="1500" dirty="0" err="1">
                          <a:solidFill>
                            <a:srgbClr val="000000"/>
                          </a:solidFill>
                          <a:latin typeface="Arial"/>
                        </a:rPr>
                        <a:t>金融学基础和银行实务</a:t>
                      </a:r>
                      <a:endParaRPr sz="1500" dirty="0"/>
                    </a:p>
                  </a:txBody>
                  <a:tcPr marL="68580" marR="68580"/>
                </a:tc>
              </a:tr>
              <a:tr h="515160">
                <a:tc>
                  <a:txBody>
                    <a:bodyPr/>
                    <a:lstStyle/>
                    <a:p>
                      <a:pPr>
                        <a:lnSpc>
                          <a:spcPct val="100000"/>
                        </a:lnSpc>
                      </a:pPr>
                      <a:r>
                        <a:rPr lang="en-US" sz="1500" dirty="0" err="1">
                          <a:solidFill>
                            <a:srgbClr val="0000FF"/>
                          </a:solidFill>
                          <a:latin typeface="Arial"/>
                        </a:rPr>
                        <a:t>软件项目管理</a:t>
                      </a:r>
                      <a:endParaRPr sz="1500" dirty="0"/>
                    </a:p>
                  </a:txBody>
                  <a:tcPr marL="68580" marR="68580"/>
                </a:tc>
                <a:tc>
                  <a:txBody>
                    <a:bodyPr/>
                    <a:lstStyle/>
                    <a:p>
                      <a:pPr>
                        <a:lnSpc>
                          <a:spcPct val="100000"/>
                        </a:lnSpc>
                      </a:pPr>
                      <a:r>
                        <a:rPr lang="en-US" sz="1500" dirty="0" err="1">
                          <a:solidFill>
                            <a:srgbClr val="000000"/>
                          </a:solidFill>
                          <a:latin typeface="Arial"/>
                        </a:rPr>
                        <a:t>嵌入式硬件设计</a:t>
                      </a:r>
                      <a:r>
                        <a:rPr lang="en-US" sz="1500" dirty="0">
                          <a:solidFill>
                            <a:srgbClr val="000000"/>
                          </a:solidFill>
                          <a:latin typeface="Arial"/>
                        </a:rPr>
                        <a:t>*</a:t>
                      </a:r>
                      <a:endParaRPr sz="1500" dirty="0"/>
                    </a:p>
                  </a:txBody>
                  <a:tcPr marL="68580" marR="68580"/>
                </a:tc>
                <a:tc>
                  <a:txBody>
                    <a:bodyPr/>
                    <a:lstStyle/>
                    <a:p>
                      <a:pPr>
                        <a:lnSpc>
                          <a:spcPct val="100000"/>
                        </a:lnSpc>
                      </a:pPr>
                      <a:r>
                        <a:rPr lang="en-US" sz="1500">
                          <a:solidFill>
                            <a:srgbClr val="000000"/>
                          </a:solidFill>
                          <a:latin typeface="Arial"/>
                        </a:rPr>
                        <a:t>大型机系统管理基础　</a:t>
                      </a:r>
                      <a:endParaRPr sz="1500"/>
                    </a:p>
                  </a:txBody>
                  <a:tcPr marL="68580" marR="68580"/>
                </a:tc>
                <a:tc>
                  <a:txBody>
                    <a:bodyPr/>
                    <a:lstStyle/>
                    <a:p>
                      <a:pPr>
                        <a:lnSpc>
                          <a:spcPct val="100000"/>
                        </a:lnSpc>
                      </a:pPr>
                      <a:r>
                        <a:rPr lang="en-US" sz="1500" dirty="0" err="1">
                          <a:solidFill>
                            <a:srgbClr val="000000"/>
                          </a:solidFill>
                          <a:latin typeface="Arial"/>
                        </a:rPr>
                        <a:t>服务科学管理与工程概论</a:t>
                      </a:r>
                      <a:endParaRPr sz="1500" dirty="0"/>
                    </a:p>
                  </a:txBody>
                  <a:tcPr marL="68580" marR="68580"/>
                </a:tc>
              </a:tr>
              <a:tr h="515160">
                <a:tc>
                  <a:txBody>
                    <a:bodyPr/>
                    <a:lstStyle/>
                    <a:p>
                      <a:pPr>
                        <a:lnSpc>
                          <a:spcPct val="100000"/>
                        </a:lnSpc>
                      </a:pPr>
                      <a:r>
                        <a:rPr lang="en-US" sz="1500" dirty="0" err="1">
                          <a:solidFill>
                            <a:srgbClr val="0000FF"/>
                          </a:solidFill>
                          <a:latin typeface="Arial"/>
                        </a:rPr>
                        <a:t>设计模式</a:t>
                      </a:r>
                      <a:endParaRPr sz="1500" dirty="0"/>
                    </a:p>
                  </a:txBody>
                  <a:tcPr marL="68580" marR="68580"/>
                </a:tc>
                <a:tc>
                  <a:txBody>
                    <a:bodyPr/>
                    <a:lstStyle/>
                    <a:p>
                      <a:pPr>
                        <a:lnSpc>
                          <a:spcPct val="100000"/>
                        </a:lnSpc>
                      </a:pPr>
                      <a:r>
                        <a:rPr lang="en-US" sz="1500" dirty="0" err="1">
                          <a:solidFill>
                            <a:srgbClr val="000000"/>
                          </a:solidFill>
                          <a:latin typeface="Arial"/>
                        </a:rPr>
                        <a:t>嵌入式操作系统</a:t>
                      </a:r>
                      <a:r>
                        <a:rPr lang="en-US" sz="1500" dirty="0">
                          <a:solidFill>
                            <a:srgbClr val="000000"/>
                          </a:solidFill>
                          <a:latin typeface="Arial"/>
                        </a:rPr>
                        <a:t>*</a:t>
                      </a:r>
                      <a:endParaRPr sz="1500" dirty="0"/>
                    </a:p>
                  </a:txBody>
                  <a:tcPr marL="68580" marR="68580"/>
                </a:tc>
                <a:tc>
                  <a:txBody>
                    <a:bodyPr/>
                    <a:lstStyle/>
                    <a:p>
                      <a:pPr>
                        <a:lnSpc>
                          <a:spcPct val="100000"/>
                        </a:lnSpc>
                      </a:pPr>
                      <a:r>
                        <a:rPr lang="en-US" sz="1500">
                          <a:solidFill>
                            <a:srgbClr val="000000"/>
                          </a:solidFill>
                          <a:latin typeface="Arial"/>
                        </a:rPr>
                        <a:t>交易系统与案例分析</a:t>
                      </a:r>
                      <a:endParaRPr sz="1500"/>
                    </a:p>
                  </a:txBody>
                  <a:tcPr marL="68580" marR="68580"/>
                </a:tc>
                <a:tc>
                  <a:txBody>
                    <a:bodyPr/>
                    <a:lstStyle/>
                    <a:p>
                      <a:pPr>
                        <a:lnSpc>
                          <a:spcPct val="100000"/>
                        </a:lnSpc>
                      </a:pPr>
                      <a:r>
                        <a:rPr lang="en-US" sz="1500" dirty="0" err="1">
                          <a:solidFill>
                            <a:srgbClr val="000000"/>
                          </a:solidFill>
                          <a:latin typeface="Arial"/>
                        </a:rPr>
                        <a:t>Web开发技术与实践</a:t>
                      </a:r>
                      <a:endParaRPr sz="1500" dirty="0"/>
                    </a:p>
                  </a:txBody>
                  <a:tcPr marL="68580" marR="68580"/>
                </a:tc>
              </a:tr>
              <a:tr h="515160">
                <a:tc>
                  <a:txBody>
                    <a:bodyPr/>
                    <a:lstStyle/>
                    <a:p>
                      <a:pPr>
                        <a:lnSpc>
                          <a:spcPct val="100000"/>
                        </a:lnSpc>
                      </a:pPr>
                      <a:r>
                        <a:rPr lang="en-US" sz="1500" dirty="0" err="1">
                          <a:solidFill>
                            <a:srgbClr val="0000FF"/>
                          </a:solidFill>
                          <a:latin typeface="Arial"/>
                        </a:rPr>
                        <a:t>软件测试与质量保证</a:t>
                      </a:r>
                      <a:endParaRPr sz="1500" dirty="0"/>
                    </a:p>
                  </a:txBody>
                  <a:tcPr marL="68580" marR="68580"/>
                </a:tc>
                <a:tc>
                  <a:txBody>
                    <a:bodyPr/>
                    <a:lstStyle/>
                    <a:p>
                      <a:pPr>
                        <a:lnSpc>
                          <a:spcPct val="100000"/>
                        </a:lnSpc>
                      </a:pPr>
                      <a:r>
                        <a:rPr lang="en-US" sz="1500" dirty="0" err="1">
                          <a:solidFill>
                            <a:srgbClr val="000000"/>
                          </a:solidFill>
                          <a:latin typeface="Arial"/>
                        </a:rPr>
                        <a:t>物联网与云计算技术</a:t>
                      </a:r>
                      <a:endParaRPr sz="1500" dirty="0"/>
                    </a:p>
                  </a:txBody>
                  <a:tcPr marL="68580" marR="68580"/>
                </a:tc>
                <a:tc>
                  <a:txBody>
                    <a:bodyPr/>
                    <a:lstStyle/>
                    <a:p>
                      <a:pPr>
                        <a:lnSpc>
                          <a:spcPct val="100000"/>
                        </a:lnSpc>
                      </a:pPr>
                      <a:r>
                        <a:rPr lang="en-US" sz="1500">
                          <a:solidFill>
                            <a:srgbClr val="000000"/>
                          </a:solidFill>
                          <a:latin typeface="Arial"/>
                        </a:rPr>
                        <a:t>大型机数据库技术</a:t>
                      </a:r>
                      <a:endParaRPr sz="1500"/>
                    </a:p>
                  </a:txBody>
                  <a:tcPr marL="68580" marR="68580"/>
                </a:tc>
                <a:tc>
                  <a:txBody>
                    <a:bodyPr/>
                    <a:lstStyle/>
                    <a:p>
                      <a:pPr>
                        <a:lnSpc>
                          <a:spcPct val="100000"/>
                        </a:lnSpc>
                      </a:pPr>
                      <a:r>
                        <a:rPr lang="en-US" sz="1500" dirty="0">
                          <a:solidFill>
                            <a:srgbClr val="000000"/>
                          </a:solidFill>
                          <a:latin typeface="Arial"/>
                        </a:rPr>
                        <a:t>J2EE程序设计</a:t>
                      </a:r>
                      <a:endParaRPr sz="1500" dirty="0"/>
                    </a:p>
                  </a:txBody>
                  <a:tcPr marL="68580" marR="68580"/>
                </a:tc>
              </a:tr>
              <a:tr h="515160">
                <a:tc>
                  <a:txBody>
                    <a:bodyPr/>
                    <a:lstStyle/>
                    <a:p>
                      <a:pPr>
                        <a:lnSpc>
                          <a:spcPct val="100000"/>
                        </a:lnSpc>
                      </a:pPr>
                      <a:r>
                        <a:rPr lang="en-US" sz="1500" dirty="0" err="1">
                          <a:solidFill>
                            <a:srgbClr val="0000FF"/>
                          </a:solidFill>
                          <a:latin typeface="Arial"/>
                        </a:rPr>
                        <a:t>软件开发案例分析</a:t>
                      </a:r>
                      <a:endParaRPr sz="1500" dirty="0"/>
                    </a:p>
                  </a:txBody>
                  <a:tcPr marL="68580" marR="68580"/>
                </a:tc>
                <a:tc>
                  <a:txBody>
                    <a:bodyPr/>
                    <a:lstStyle/>
                    <a:p>
                      <a:pPr>
                        <a:lnSpc>
                          <a:spcPct val="100000"/>
                        </a:lnSpc>
                      </a:pPr>
                      <a:r>
                        <a:rPr lang="en-US" sz="1500" dirty="0" err="1">
                          <a:solidFill>
                            <a:srgbClr val="000000"/>
                          </a:solidFill>
                          <a:latin typeface="Arial"/>
                        </a:rPr>
                        <a:t>传感网理论与无线网络技术</a:t>
                      </a:r>
                      <a:endParaRPr sz="1500" dirty="0"/>
                    </a:p>
                  </a:txBody>
                  <a:tcPr marL="68580" marR="68580"/>
                </a:tc>
                <a:tc>
                  <a:txBody>
                    <a:bodyPr/>
                    <a:lstStyle/>
                    <a:p>
                      <a:pPr>
                        <a:lnSpc>
                          <a:spcPct val="100000"/>
                        </a:lnSpc>
                      </a:pPr>
                      <a:r>
                        <a:rPr lang="en-US" sz="1500">
                          <a:solidFill>
                            <a:srgbClr val="000000"/>
                          </a:solidFill>
                          <a:latin typeface="Arial"/>
                        </a:rPr>
                        <a:t>大型机系统管理高级</a:t>
                      </a:r>
                      <a:endParaRPr sz="1500"/>
                    </a:p>
                  </a:txBody>
                  <a:tcPr marL="68580" marR="68580"/>
                </a:tc>
                <a:tc>
                  <a:txBody>
                    <a:bodyPr/>
                    <a:lstStyle/>
                    <a:p>
                      <a:pPr>
                        <a:lnSpc>
                          <a:spcPct val="100000"/>
                        </a:lnSpc>
                      </a:pPr>
                      <a:r>
                        <a:rPr lang="en-US" sz="1500" dirty="0" err="1">
                          <a:solidFill>
                            <a:srgbClr val="000000"/>
                          </a:solidFill>
                          <a:latin typeface="Arial"/>
                        </a:rPr>
                        <a:t>服务计算与SOA</a:t>
                      </a:r>
                      <a:endParaRPr sz="1500" dirty="0"/>
                    </a:p>
                  </a:txBody>
                  <a:tcPr marL="68580" marR="68580"/>
                </a:tc>
              </a:tr>
              <a:tr h="515160">
                <a:tc>
                  <a:txBody>
                    <a:bodyPr/>
                    <a:lstStyle/>
                    <a:p>
                      <a:pPr>
                        <a:lnSpc>
                          <a:spcPct val="100000"/>
                        </a:lnSpc>
                      </a:pPr>
                      <a:r>
                        <a:rPr lang="en-US" sz="1500" dirty="0" err="1">
                          <a:solidFill>
                            <a:srgbClr val="0000FF"/>
                          </a:solidFill>
                          <a:latin typeface="Arial"/>
                        </a:rPr>
                        <a:t>可视化与可视化分析</a:t>
                      </a:r>
                      <a:endParaRPr sz="1500" dirty="0"/>
                    </a:p>
                  </a:txBody>
                  <a:tcPr marL="68580" marR="68580"/>
                </a:tc>
                <a:tc>
                  <a:txBody>
                    <a:bodyPr/>
                    <a:lstStyle/>
                    <a:p>
                      <a:pPr>
                        <a:lnSpc>
                          <a:spcPct val="100000"/>
                        </a:lnSpc>
                      </a:pPr>
                      <a:r>
                        <a:rPr lang="en-US" sz="1500" dirty="0" err="1">
                          <a:solidFill>
                            <a:srgbClr val="000000"/>
                          </a:solidFill>
                          <a:latin typeface="Arial"/>
                        </a:rPr>
                        <a:t>嵌入式软件设计</a:t>
                      </a:r>
                      <a:r>
                        <a:rPr lang="en-US" sz="1500" dirty="0">
                          <a:solidFill>
                            <a:srgbClr val="000000"/>
                          </a:solidFill>
                          <a:latin typeface="Arial"/>
                        </a:rPr>
                        <a:t>*</a:t>
                      </a:r>
                      <a:endParaRPr sz="1500" dirty="0"/>
                    </a:p>
                  </a:txBody>
                  <a:tcPr marL="68580" marR="68580"/>
                </a:tc>
                <a:tc>
                  <a:txBody>
                    <a:bodyPr/>
                    <a:lstStyle/>
                    <a:p>
                      <a:pPr>
                        <a:lnSpc>
                          <a:spcPct val="100000"/>
                        </a:lnSpc>
                      </a:pPr>
                      <a:r>
                        <a:rPr lang="en-US" sz="1500">
                          <a:solidFill>
                            <a:srgbClr val="000000"/>
                          </a:solidFill>
                          <a:latin typeface="Arial"/>
                        </a:rPr>
                        <a:t>大型机应用开发高级拓展</a:t>
                      </a:r>
                      <a:endParaRPr sz="1500"/>
                    </a:p>
                  </a:txBody>
                  <a:tcPr marL="68580" marR="68580"/>
                </a:tc>
                <a:tc>
                  <a:txBody>
                    <a:bodyPr/>
                    <a:lstStyle/>
                    <a:p>
                      <a:pPr>
                        <a:lnSpc>
                          <a:spcPct val="100000"/>
                        </a:lnSpc>
                      </a:pPr>
                      <a:r>
                        <a:rPr lang="en-US" sz="1500" dirty="0" err="1">
                          <a:solidFill>
                            <a:srgbClr val="000000"/>
                          </a:solidFill>
                          <a:latin typeface="Arial"/>
                        </a:rPr>
                        <a:t>银行信息化通论</a:t>
                      </a:r>
                      <a:endParaRPr sz="1500" dirty="0"/>
                    </a:p>
                  </a:txBody>
                  <a:tcPr marL="68580" marR="68580"/>
                </a:tc>
              </a:tr>
              <a:tr h="515160">
                <a:tc>
                  <a:txBody>
                    <a:bodyPr/>
                    <a:lstStyle/>
                    <a:p>
                      <a:endParaRPr lang="zh-CN" sz="1500" dirty="0"/>
                    </a:p>
                  </a:txBody>
                  <a:tcPr marL="68580" marR="68580"/>
                </a:tc>
                <a:tc>
                  <a:txBody>
                    <a:bodyPr/>
                    <a:lstStyle/>
                    <a:p>
                      <a:pPr>
                        <a:lnSpc>
                          <a:spcPct val="100000"/>
                        </a:lnSpc>
                      </a:pPr>
                      <a:r>
                        <a:rPr lang="en-US" sz="1500" dirty="0" err="1">
                          <a:solidFill>
                            <a:srgbClr val="000000"/>
                          </a:solidFill>
                          <a:latin typeface="Arial"/>
                        </a:rPr>
                        <a:t>FPGA设计及应用</a:t>
                      </a:r>
                      <a:endParaRPr sz="1500" dirty="0"/>
                    </a:p>
                  </a:txBody>
                  <a:tcPr marL="68580" marR="68580"/>
                </a:tc>
                <a:tc>
                  <a:txBody>
                    <a:bodyPr/>
                    <a:lstStyle/>
                    <a:p>
                      <a:endParaRPr lang="zh-CN" sz="1500"/>
                    </a:p>
                  </a:txBody>
                  <a:tcPr marL="68580" marR="68580"/>
                </a:tc>
                <a:tc>
                  <a:txBody>
                    <a:bodyPr/>
                    <a:lstStyle/>
                    <a:p>
                      <a:pPr>
                        <a:lnSpc>
                          <a:spcPct val="100000"/>
                        </a:lnSpc>
                      </a:pPr>
                      <a:r>
                        <a:rPr lang="en-US" sz="1500" dirty="0" err="1">
                          <a:solidFill>
                            <a:srgbClr val="000000"/>
                          </a:solidFill>
                          <a:latin typeface="Arial"/>
                        </a:rPr>
                        <a:t>软件项目管理</a:t>
                      </a:r>
                      <a:endParaRPr sz="1500" dirty="0"/>
                    </a:p>
                  </a:txBody>
                  <a:tcPr marL="68580" marR="68580"/>
                </a:tc>
              </a:tr>
              <a:tr h="515160">
                <a:tc>
                  <a:txBody>
                    <a:bodyPr/>
                    <a:lstStyle/>
                    <a:p>
                      <a:endParaRPr lang="zh-CN" sz="1500"/>
                    </a:p>
                  </a:txBody>
                  <a:tcPr marL="68580" marR="68580"/>
                </a:tc>
                <a:tc>
                  <a:txBody>
                    <a:bodyPr/>
                    <a:lstStyle/>
                    <a:p>
                      <a:pPr>
                        <a:lnSpc>
                          <a:spcPct val="100000"/>
                        </a:lnSpc>
                      </a:pPr>
                      <a:r>
                        <a:rPr lang="en-US" sz="1500" dirty="0" err="1">
                          <a:solidFill>
                            <a:srgbClr val="000000"/>
                          </a:solidFill>
                          <a:latin typeface="Arial"/>
                        </a:rPr>
                        <a:t>计算机体系结构</a:t>
                      </a:r>
                      <a:endParaRPr sz="1500" dirty="0"/>
                    </a:p>
                  </a:txBody>
                  <a:tcPr marL="68580" marR="68580"/>
                </a:tc>
                <a:tc>
                  <a:txBody>
                    <a:bodyPr/>
                    <a:lstStyle/>
                    <a:p>
                      <a:endParaRPr lang="zh-CN" sz="1500"/>
                    </a:p>
                  </a:txBody>
                  <a:tcPr marL="68580" marR="68580"/>
                </a:tc>
                <a:tc>
                  <a:txBody>
                    <a:bodyPr/>
                    <a:lstStyle/>
                    <a:p>
                      <a:pPr>
                        <a:lnSpc>
                          <a:spcPct val="100000"/>
                        </a:lnSpc>
                      </a:pPr>
                      <a:r>
                        <a:rPr lang="en-US" sz="1500" dirty="0" err="1">
                          <a:solidFill>
                            <a:srgbClr val="000000"/>
                          </a:solidFill>
                          <a:latin typeface="Arial"/>
                        </a:rPr>
                        <a:t>IT服务管理</a:t>
                      </a:r>
                      <a:endParaRPr sz="1500" dirty="0"/>
                    </a:p>
                  </a:txBody>
                  <a:tcPr marL="68580" marR="68580"/>
                </a:tc>
              </a:tr>
              <a:tr h="515160">
                <a:tc>
                  <a:txBody>
                    <a:bodyPr/>
                    <a:lstStyle/>
                    <a:p>
                      <a:endParaRPr lang="zh-CN" sz="1500"/>
                    </a:p>
                  </a:txBody>
                  <a:tcPr marL="68580" marR="68580"/>
                </a:tc>
                <a:tc>
                  <a:txBody>
                    <a:bodyPr/>
                    <a:lstStyle/>
                    <a:p>
                      <a:endParaRPr lang="zh-CN" sz="1500" dirty="0"/>
                    </a:p>
                  </a:txBody>
                  <a:tcPr marL="68580" marR="68580"/>
                </a:tc>
                <a:tc>
                  <a:txBody>
                    <a:bodyPr/>
                    <a:lstStyle/>
                    <a:p>
                      <a:endParaRPr lang="zh-CN" sz="1500"/>
                    </a:p>
                  </a:txBody>
                  <a:tcPr marL="68580" marR="68580"/>
                </a:tc>
                <a:tc>
                  <a:txBody>
                    <a:bodyPr/>
                    <a:lstStyle/>
                    <a:p>
                      <a:endParaRPr lang="zh-CN" sz="1500" dirty="0"/>
                    </a:p>
                  </a:txBody>
                  <a:tcPr marL="68580" marR="68580"/>
                </a:tc>
              </a:tr>
              <a:tr h="517680">
                <a:tc>
                  <a:txBody>
                    <a:bodyPr/>
                    <a:lstStyle/>
                    <a:p>
                      <a:endParaRPr lang="zh-CN" sz="1500"/>
                    </a:p>
                  </a:txBody>
                  <a:tcPr marL="68580" marR="68580"/>
                </a:tc>
                <a:tc>
                  <a:txBody>
                    <a:bodyPr/>
                    <a:lstStyle/>
                    <a:p>
                      <a:endParaRPr lang="zh-CN" sz="1500" dirty="0"/>
                    </a:p>
                  </a:txBody>
                  <a:tcPr marL="68580" marR="68580"/>
                </a:tc>
                <a:tc>
                  <a:txBody>
                    <a:bodyPr/>
                    <a:lstStyle/>
                    <a:p>
                      <a:endParaRPr lang="zh-CN" sz="1500"/>
                    </a:p>
                  </a:txBody>
                  <a:tcPr marL="68580" marR="68580"/>
                </a:tc>
                <a:tc>
                  <a:txBody>
                    <a:bodyPr/>
                    <a:lstStyle/>
                    <a:p>
                      <a:endParaRPr lang="zh-CN" sz="1500" dirty="0"/>
                    </a:p>
                  </a:txBody>
                  <a:tcPr marL="68580" marR="6858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92361"/>
            <a:ext cx="18472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20" rIns="91439"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3414204988"/>
              </p:ext>
            </p:extLst>
          </p:nvPr>
        </p:nvGraphicFramePr>
        <p:xfrm>
          <a:off x="459600" y="548678"/>
          <a:ext cx="8224802" cy="5574780"/>
        </p:xfrm>
        <a:graphic>
          <a:graphicData uri="http://schemas.openxmlformats.org/presentationml/2006/ole">
            <mc:AlternateContent xmlns:mc="http://schemas.openxmlformats.org/markup-compatibility/2006">
              <mc:Choice xmlns:v="urn:schemas-microsoft-com:vml" Requires="v">
                <p:oleObj spid="_x0000_s1043" name="Visio" r:id="rId3" imgW="10114684" imgH="4975686" progId="Visio.Drawing.11">
                  <p:embed/>
                </p:oleObj>
              </mc:Choice>
              <mc:Fallback>
                <p:oleObj name="Visio" r:id="rId3" imgW="10114684" imgH="497568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00" y="548678"/>
                        <a:ext cx="8224802" cy="5574780"/>
                      </a:xfrm>
                      <a:prstGeom prst="rect">
                        <a:avLst/>
                      </a:prstGeom>
                      <a:noFill/>
                    </p:spPr>
                  </p:pic>
                </p:oleObj>
              </mc:Fallback>
            </mc:AlternateContent>
          </a:graphicData>
        </a:graphic>
      </p:graphicFrame>
    </p:spTree>
    <p:extLst>
      <p:ext uri="{BB962C8B-B14F-4D97-AF65-F5344CB8AC3E}">
        <p14:creationId xmlns:p14="http://schemas.microsoft.com/office/powerpoint/2010/main" val="3912487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643680" y="2235240"/>
            <a:ext cx="7856460" cy="2387160"/>
          </a:xfrm>
          <a:prstGeom prst="rect">
            <a:avLst/>
          </a:prstGeom>
        </p:spPr>
        <p:txBody>
          <a:bodyPr lIns="91439" tIns="45720" rIns="91439" bIns="45720" anchor="ctr"/>
          <a:lstStyle/>
          <a:p>
            <a:pPr>
              <a:lnSpc>
                <a:spcPct val="100000"/>
              </a:lnSpc>
            </a:pPr>
            <a:r>
              <a:rPr lang="en-US" altLang="zh-CN" sz="5300" dirty="0">
                <a:solidFill>
                  <a:srgbClr val="000000"/>
                </a:solidFill>
                <a:latin typeface="Arial"/>
              </a:rPr>
              <a:t>3. </a:t>
            </a:r>
            <a:r>
              <a:rPr lang="zh-CN" altLang="en-US" sz="5300" dirty="0">
                <a:solidFill>
                  <a:srgbClr val="000000"/>
                </a:solidFill>
                <a:latin typeface="Arial"/>
              </a:rPr>
              <a:t>软件工程的教学团队</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240570" y="137520"/>
            <a:ext cx="8650530" cy="815040"/>
          </a:xfrm>
          <a:prstGeom prst="rect">
            <a:avLst/>
          </a:prstGeom>
        </p:spPr>
        <p:txBody>
          <a:bodyPr lIns="91439" tIns="45720" rIns="91439" bIns="45720" anchor="ctr"/>
          <a:lstStyle/>
          <a:p>
            <a:pPr>
              <a:lnSpc>
                <a:spcPct val="100000"/>
              </a:lnSpc>
            </a:pPr>
            <a:r>
              <a:rPr lang="en-US" altLang="zh-CN" sz="4900" dirty="0">
                <a:solidFill>
                  <a:srgbClr val="FFFFFF"/>
                </a:solidFill>
                <a:latin typeface="Arial"/>
              </a:rPr>
              <a:t>3. </a:t>
            </a:r>
            <a:r>
              <a:rPr lang="zh-CN" altLang="en-US" sz="4900" dirty="0">
                <a:solidFill>
                  <a:srgbClr val="FFFFFF"/>
                </a:solidFill>
                <a:latin typeface="Arial"/>
              </a:rPr>
              <a:t>软件工程的教学团队</a:t>
            </a:r>
            <a:endParaRPr dirty="0"/>
          </a:p>
        </p:txBody>
      </p:sp>
      <p:sp>
        <p:nvSpPr>
          <p:cNvPr id="204" name="TextShape 2"/>
          <p:cNvSpPr txBox="1"/>
          <p:nvPr/>
        </p:nvSpPr>
        <p:spPr>
          <a:xfrm>
            <a:off x="240570" y="1343160"/>
            <a:ext cx="2511810" cy="5234040"/>
          </a:xfrm>
          <a:prstGeom prst="rect">
            <a:avLst/>
          </a:prstGeom>
        </p:spPr>
        <p:txBody>
          <a:bodyPr lIns="89999" tIns="45000" rIns="89999" bIns="45000"/>
          <a:lstStyle/>
          <a:p>
            <a:pPr>
              <a:lnSpc>
                <a:spcPct val="100000"/>
              </a:lnSpc>
              <a:buBlip>
                <a:blip r:embed="rId2"/>
              </a:buBlip>
            </a:pPr>
            <a:r>
              <a:rPr lang="zh-CN" altLang="en-US" sz="3200" dirty="0">
                <a:solidFill>
                  <a:srgbClr val="000000"/>
                </a:solidFill>
                <a:latin typeface="Arial"/>
              </a:rPr>
              <a:t>江贺</a:t>
            </a:r>
            <a:endParaRPr sz="1600" dirty="0"/>
          </a:p>
          <a:p>
            <a:pPr>
              <a:lnSpc>
                <a:spcPct val="100000"/>
              </a:lnSpc>
              <a:buBlip>
                <a:blip r:embed="rId2"/>
              </a:buBlip>
            </a:pPr>
            <a:r>
              <a:rPr lang="zh-CN" altLang="en-US" sz="3200" dirty="0">
                <a:solidFill>
                  <a:srgbClr val="000000"/>
                </a:solidFill>
                <a:latin typeface="Arial"/>
              </a:rPr>
              <a:t>张宪超</a:t>
            </a:r>
            <a:endParaRPr lang="en-US" altLang="zh-CN" sz="3200" dirty="0">
              <a:solidFill>
                <a:srgbClr val="000000"/>
              </a:solidFill>
              <a:latin typeface="Arial"/>
            </a:endParaRPr>
          </a:p>
          <a:p>
            <a:pPr>
              <a:lnSpc>
                <a:spcPct val="100000"/>
              </a:lnSpc>
              <a:buBlip>
                <a:blip r:embed="rId2"/>
              </a:buBlip>
            </a:pPr>
            <a:r>
              <a:rPr lang="zh-CN" altLang="en-US" sz="3200" dirty="0">
                <a:solidFill>
                  <a:srgbClr val="000000"/>
                </a:solidFill>
                <a:latin typeface="Arial"/>
              </a:rPr>
              <a:t>刘宇</a:t>
            </a:r>
            <a:endParaRPr lang="en-US" altLang="zh-CN" sz="3200" dirty="0">
              <a:solidFill>
                <a:srgbClr val="000000"/>
              </a:solidFill>
              <a:latin typeface="Arial"/>
            </a:endParaRPr>
          </a:p>
          <a:p>
            <a:pPr>
              <a:lnSpc>
                <a:spcPct val="100000"/>
              </a:lnSpc>
              <a:buBlip>
                <a:blip r:embed="rId2"/>
              </a:buBlip>
            </a:pPr>
            <a:r>
              <a:rPr lang="zh-CN" altLang="en-US" sz="3200" dirty="0">
                <a:solidFill>
                  <a:srgbClr val="000000"/>
                </a:solidFill>
                <a:latin typeface="Arial"/>
              </a:rPr>
              <a:t>孔维强</a:t>
            </a:r>
            <a:endParaRPr lang="en-US" altLang="zh-CN" sz="3200" dirty="0">
              <a:solidFill>
                <a:srgbClr val="000000"/>
              </a:solidFill>
              <a:latin typeface="Arial"/>
            </a:endParaRPr>
          </a:p>
          <a:p>
            <a:pPr>
              <a:lnSpc>
                <a:spcPct val="100000"/>
              </a:lnSpc>
              <a:buBlip>
                <a:blip r:embed="rId2"/>
              </a:buBlip>
            </a:pPr>
            <a:r>
              <a:rPr lang="zh-CN" altLang="en-US" sz="3200" dirty="0">
                <a:solidFill>
                  <a:srgbClr val="000000"/>
                </a:solidFill>
                <a:latin typeface="Arial"/>
              </a:rPr>
              <a:t>韩鑫</a:t>
            </a:r>
            <a:endParaRPr sz="1600" dirty="0"/>
          </a:p>
          <a:p>
            <a:pPr>
              <a:lnSpc>
                <a:spcPct val="100000"/>
              </a:lnSpc>
            </a:pPr>
            <a:endParaRPr sz="1600" dirty="0"/>
          </a:p>
        </p:txBody>
      </p:sp>
      <p:sp>
        <p:nvSpPr>
          <p:cNvPr id="205" name="CustomShape 3"/>
          <p:cNvSpPr/>
          <p:nvPr/>
        </p:nvSpPr>
        <p:spPr>
          <a:xfrm>
            <a:off x="3263490" y="1343160"/>
            <a:ext cx="2511810" cy="5234040"/>
          </a:xfrm>
          <a:prstGeom prst="rect">
            <a:avLst/>
          </a:prstGeom>
          <a:noFill/>
          <a:ln>
            <a:noFill/>
          </a:ln>
        </p:spPr>
        <p:txBody>
          <a:bodyPr lIns="89999" tIns="45000" rIns="89999" bIns="45000"/>
          <a:lstStyle/>
          <a:p>
            <a:pPr>
              <a:lnSpc>
                <a:spcPct val="90000"/>
              </a:lnSpc>
              <a:buBlip>
                <a:blip r:embed="rId2"/>
              </a:buBlip>
            </a:pPr>
            <a:r>
              <a:rPr lang="en-US" sz="3200" dirty="0" err="1">
                <a:solidFill>
                  <a:srgbClr val="000000"/>
                </a:solidFill>
                <a:latin typeface="Arial"/>
              </a:rPr>
              <a:t>朴勇</a:t>
            </a:r>
            <a:endParaRPr sz="1600" dirty="0"/>
          </a:p>
          <a:p>
            <a:pPr>
              <a:lnSpc>
                <a:spcPct val="90000"/>
              </a:lnSpc>
              <a:buBlip>
                <a:blip r:embed="rId2"/>
              </a:buBlip>
            </a:pPr>
            <a:r>
              <a:rPr lang="en-US" sz="3200" dirty="0" err="1">
                <a:solidFill>
                  <a:srgbClr val="000000"/>
                </a:solidFill>
                <a:latin typeface="Arial"/>
              </a:rPr>
              <a:t>王征</a:t>
            </a:r>
            <a:endParaRPr sz="1600" dirty="0"/>
          </a:p>
          <a:p>
            <a:pPr>
              <a:lnSpc>
                <a:spcPct val="90000"/>
              </a:lnSpc>
              <a:buBlip>
                <a:blip r:embed="rId2"/>
              </a:buBlip>
            </a:pPr>
            <a:r>
              <a:rPr lang="en-US" sz="3200" dirty="0" err="1">
                <a:solidFill>
                  <a:srgbClr val="0000FF"/>
                </a:solidFill>
                <a:latin typeface="Arial"/>
              </a:rPr>
              <a:t>于红</a:t>
            </a:r>
            <a:endParaRPr sz="1600" dirty="0"/>
          </a:p>
          <a:p>
            <a:pPr>
              <a:lnSpc>
                <a:spcPct val="90000"/>
              </a:lnSpc>
              <a:buBlip>
                <a:blip r:embed="rId2"/>
              </a:buBlip>
            </a:pPr>
            <a:r>
              <a:rPr lang="en-US" sz="3200" dirty="0" err="1">
                <a:solidFill>
                  <a:srgbClr val="000000"/>
                </a:solidFill>
                <a:latin typeface="Arial"/>
              </a:rPr>
              <a:t>周勇</a:t>
            </a:r>
            <a:endParaRPr sz="1600" dirty="0"/>
          </a:p>
          <a:p>
            <a:pPr>
              <a:lnSpc>
                <a:spcPct val="90000"/>
              </a:lnSpc>
              <a:buBlip>
                <a:blip r:embed="rId2"/>
              </a:buBlip>
            </a:pPr>
            <a:r>
              <a:rPr lang="en-US" sz="3200" dirty="0" err="1">
                <a:solidFill>
                  <a:srgbClr val="000000"/>
                </a:solidFill>
                <a:latin typeface="Arial"/>
              </a:rPr>
              <a:t>何增有</a:t>
            </a:r>
            <a:endParaRPr sz="1600" dirty="0"/>
          </a:p>
          <a:p>
            <a:pPr>
              <a:lnSpc>
                <a:spcPct val="90000"/>
              </a:lnSpc>
              <a:buBlip>
                <a:blip r:embed="rId2"/>
              </a:buBlip>
            </a:pPr>
            <a:r>
              <a:rPr lang="en-US" sz="3200" dirty="0" err="1">
                <a:solidFill>
                  <a:srgbClr val="000000"/>
                </a:solidFill>
                <a:latin typeface="Arial"/>
              </a:rPr>
              <a:t>林林</a:t>
            </a:r>
            <a:endParaRPr sz="1600" dirty="0"/>
          </a:p>
          <a:p>
            <a:pPr>
              <a:lnSpc>
                <a:spcPct val="90000"/>
              </a:lnSpc>
              <a:buBlip>
                <a:blip r:embed="rId2"/>
              </a:buBlip>
            </a:pPr>
            <a:r>
              <a:rPr lang="en-US" sz="3200" dirty="0" err="1">
                <a:solidFill>
                  <a:srgbClr val="000000"/>
                </a:solidFill>
                <a:latin typeface="Arial"/>
              </a:rPr>
              <a:t>周勇</a:t>
            </a:r>
            <a:endParaRPr lang="en-US" sz="3200" dirty="0">
              <a:solidFill>
                <a:srgbClr val="000000"/>
              </a:solidFill>
              <a:latin typeface="Arial"/>
            </a:endParaRPr>
          </a:p>
          <a:p>
            <a:pPr>
              <a:lnSpc>
                <a:spcPct val="90000"/>
              </a:lnSpc>
              <a:buBlip>
                <a:blip r:embed="rId2"/>
              </a:buBlip>
            </a:pPr>
            <a:r>
              <a:rPr lang="zh-CN" altLang="en-US" sz="3200" dirty="0">
                <a:solidFill>
                  <a:srgbClr val="000000"/>
                </a:solidFill>
                <a:latin typeface="Arial"/>
              </a:rPr>
              <a:t>原旭</a:t>
            </a:r>
            <a:endParaRPr lang="en-US" altLang="zh-CN" sz="3200" dirty="0">
              <a:solidFill>
                <a:srgbClr val="000000"/>
              </a:solidFill>
              <a:latin typeface="Arial"/>
            </a:endParaRPr>
          </a:p>
          <a:p>
            <a:pPr>
              <a:lnSpc>
                <a:spcPct val="90000"/>
              </a:lnSpc>
              <a:buBlip>
                <a:blip r:embed="rId2"/>
              </a:buBlip>
            </a:pPr>
            <a:r>
              <a:rPr lang="zh-CN" altLang="en-US" sz="3200" dirty="0">
                <a:solidFill>
                  <a:srgbClr val="000000"/>
                </a:solidFill>
                <a:latin typeface="Arial"/>
              </a:rPr>
              <a:t>单世民</a:t>
            </a:r>
            <a:endParaRPr lang="en-US" altLang="zh-CN" sz="3200" dirty="0">
              <a:solidFill>
                <a:srgbClr val="000000"/>
              </a:solidFill>
              <a:latin typeface="Arial"/>
            </a:endParaRPr>
          </a:p>
          <a:p>
            <a:pPr>
              <a:lnSpc>
                <a:spcPct val="90000"/>
              </a:lnSpc>
              <a:buBlip>
                <a:blip r:embed="rId2"/>
              </a:buBlip>
            </a:pPr>
            <a:r>
              <a:rPr lang="zh-CN" altLang="en-US" sz="3200" dirty="0">
                <a:solidFill>
                  <a:srgbClr val="000000"/>
                </a:solidFill>
                <a:latin typeface="Arial"/>
              </a:rPr>
              <a:t>马瑞新</a:t>
            </a:r>
            <a:endParaRPr lang="en-US" altLang="zh-CN" sz="3200" dirty="0">
              <a:solidFill>
                <a:srgbClr val="000000"/>
              </a:solidFill>
              <a:latin typeface="Arial"/>
            </a:endParaRPr>
          </a:p>
          <a:p>
            <a:pPr>
              <a:lnSpc>
                <a:spcPct val="90000"/>
              </a:lnSpc>
              <a:buBlip>
                <a:blip r:embed="rId2"/>
              </a:buBlip>
            </a:pPr>
            <a:r>
              <a:rPr lang="zh-CN" altLang="en-US" sz="3200" dirty="0">
                <a:solidFill>
                  <a:srgbClr val="0000FF"/>
                </a:solidFill>
                <a:latin typeface="Arial"/>
              </a:rPr>
              <a:t>徐秀娟</a:t>
            </a:r>
            <a:endParaRPr lang="en-US" altLang="zh-CN" sz="3200" dirty="0">
              <a:solidFill>
                <a:srgbClr val="0000FF"/>
              </a:solidFill>
              <a:latin typeface="Arial"/>
            </a:endParaRPr>
          </a:p>
          <a:p>
            <a:pPr>
              <a:lnSpc>
                <a:spcPct val="90000"/>
              </a:lnSpc>
              <a:buBlip>
                <a:blip r:embed="rId2"/>
              </a:buBlip>
            </a:pPr>
            <a:r>
              <a:rPr lang="zh-CN" altLang="en-US" sz="3200" dirty="0">
                <a:solidFill>
                  <a:srgbClr val="0000FF"/>
                </a:solidFill>
                <a:latin typeface="Arial"/>
              </a:rPr>
              <a:t>刘馨月</a:t>
            </a:r>
            <a:endParaRPr lang="en-US" sz="3200" dirty="0">
              <a:solidFill>
                <a:srgbClr val="0000FF"/>
              </a:solidFill>
              <a:latin typeface="Arial"/>
            </a:endParaRPr>
          </a:p>
          <a:p>
            <a:pPr>
              <a:lnSpc>
                <a:spcPct val="90000"/>
              </a:lnSpc>
              <a:buBlip>
                <a:blip r:embed="rId2"/>
              </a:buBlip>
            </a:pPr>
            <a:endParaRPr sz="1600" dirty="0"/>
          </a:p>
        </p:txBody>
      </p:sp>
      <p:sp>
        <p:nvSpPr>
          <p:cNvPr id="206" name="CustomShape 4"/>
          <p:cNvSpPr/>
          <p:nvPr/>
        </p:nvSpPr>
        <p:spPr>
          <a:xfrm>
            <a:off x="6286410" y="1343160"/>
            <a:ext cx="2511810" cy="5234040"/>
          </a:xfrm>
          <a:prstGeom prst="rect">
            <a:avLst/>
          </a:prstGeom>
          <a:noFill/>
          <a:ln>
            <a:noFill/>
          </a:ln>
        </p:spPr>
        <p:txBody>
          <a:bodyPr lIns="89999" tIns="45000" rIns="89999" bIns="45000"/>
          <a:lstStyle/>
          <a:p>
            <a:pPr>
              <a:lnSpc>
                <a:spcPct val="90000"/>
              </a:lnSpc>
              <a:buBlip>
                <a:blip r:embed="rId2"/>
              </a:buBlip>
            </a:pPr>
            <a:r>
              <a:rPr lang="en-US" sz="3200" dirty="0" err="1">
                <a:latin typeface="Arial"/>
              </a:rPr>
              <a:t>陈鑫</a:t>
            </a:r>
            <a:endParaRPr sz="1600" dirty="0"/>
          </a:p>
          <a:p>
            <a:pPr>
              <a:lnSpc>
                <a:spcPct val="90000"/>
              </a:lnSpc>
              <a:buBlip>
                <a:blip r:embed="rId2"/>
              </a:buBlip>
            </a:pPr>
            <a:r>
              <a:rPr lang="en-US" sz="3200" dirty="0" err="1">
                <a:solidFill>
                  <a:srgbClr val="000000"/>
                </a:solidFill>
                <a:latin typeface="Arial"/>
              </a:rPr>
              <a:t>姜国海</a:t>
            </a:r>
            <a:endParaRPr sz="1600" dirty="0"/>
          </a:p>
          <a:p>
            <a:pPr>
              <a:lnSpc>
                <a:spcPct val="90000"/>
              </a:lnSpc>
              <a:buBlip>
                <a:blip r:embed="rId2"/>
              </a:buBlip>
            </a:pPr>
            <a:r>
              <a:rPr lang="en-US" sz="3200" dirty="0" err="1" smtClean="0">
                <a:solidFill>
                  <a:srgbClr val="000000"/>
                </a:solidFill>
                <a:latin typeface="Arial"/>
              </a:rPr>
              <a:t>蒋光远</a:t>
            </a:r>
            <a:endParaRPr sz="1600" dirty="0"/>
          </a:p>
          <a:p>
            <a:pPr>
              <a:lnSpc>
                <a:spcPct val="90000"/>
              </a:lnSpc>
              <a:buBlip>
                <a:blip r:embed="rId2"/>
              </a:buBlip>
            </a:pPr>
            <a:r>
              <a:rPr lang="en-US" sz="3200" dirty="0" err="1">
                <a:solidFill>
                  <a:srgbClr val="0000FF"/>
                </a:solidFill>
                <a:latin typeface="Arial"/>
              </a:rPr>
              <a:t>田琳琳</a:t>
            </a:r>
            <a:endParaRPr sz="1600" dirty="0"/>
          </a:p>
          <a:p>
            <a:pPr>
              <a:lnSpc>
                <a:spcPct val="90000"/>
              </a:lnSpc>
              <a:buBlip>
                <a:blip r:embed="rId2"/>
              </a:buBlip>
            </a:pPr>
            <a:r>
              <a:rPr lang="en-US" sz="3200" dirty="0" err="1">
                <a:solidFill>
                  <a:srgbClr val="0000FF"/>
                </a:solidFill>
                <a:latin typeface="Arial"/>
              </a:rPr>
              <a:t>赵小薇</a:t>
            </a:r>
            <a:endParaRPr sz="1600" dirty="0"/>
          </a:p>
          <a:p>
            <a:pPr>
              <a:lnSpc>
                <a:spcPct val="90000"/>
              </a:lnSpc>
              <a:buBlip>
                <a:blip r:embed="rId2"/>
              </a:buBlip>
            </a:pPr>
            <a:r>
              <a:rPr lang="en-US" sz="3200" dirty="0" err="1">
                <a:solidFill>
                  <a:srgbClr val="0000FF"/>
                </a:solidFill>
                <a:latin typeface="Arial"/>
              </a:rPr>
              <a:t>许真珍</a:t>
            </a:r>
            <a:endParaRPr sz="3200" dirty="0">
              <a:solidFill>
                <a:srgbClr val="0000FF"/>
              </a:solidFill>
              <a:latin typeface="Arial"/>
            </a:endParaRPr>
          </a:p>
          <a:p>
            <a:pPr>
              <a:lnSpc>
                <a:spcPct val="90000"/>
              </a:lnSpc>
              <a:buBlip>
                <a:blip r:embed="rId2"/>
              </a:buBlip>
            </a:pPr>
            <a:r>
              <a:rPr lang="en-US" sz="3200" dirty="0" err="1">
                <a:solidFill>
                  <a:srgbClr val="000000"/>
                </a:solidFill>
                <a:latin typeface="Arial"/>
              </a:rPr>
              <a:t>胡燕</a:t>
            </a:r>
            <a:endParaRPr sz="1600" dirty="0"/>
          </a:p>
          <a:p>
            <a:pPr>
              <a:lnSpc>
                <a:spcPct val="90000"/>
              </a:lnSpc>
              <a:buBlip>
                <a:blip r:embed="rId2"/>
              </a:buBlip>
            </a:pPr>
            <a:r>
              <a:rPr lang="en-US" sz="3200" dirty="0" err="1">
                <a:solidFill>
                  <a:srgbClr val="000000"/>
                </a:solidFill>
                <a:latin typeface="Arial"/>
              </a:rPr>
              <a:t>任志磊</a:t>
            </a:r>
            <a:endParaRPr lang="en-US" sz="3200" dirty="0">
              <a:solidFill>
                <a:srgbClr val="000000"/>
              </a:solidFill>
              <a:latin typeface="Arial"/>
            </a:endParaRPr>
          </a:p>
          <a:p>
            <a:pPr>
              <a:lnSpc>
                <a:spcPct val="90000"/>
              </a:lnSpc>
              <a:buBlip>
                <a:blip r:embed="rId2"/>
              </a:buBlip>
            </a:pPr>
            <a:r>
              <a:rPr lang="zh-CN" altLang="en-US" sz="3200" dirty="0">
                <a:solidFill>
                  <a:srgbClr val="0000FF"/>
                </a:solidFill>
                <a:latin typeface="Arial"/>
              </a:rPr>
              <a:t>徐博</a:t>
            </a:r>
            <a:endParaRPr lang="en-US" altLang="zh-CN" sz="3200" dirty="0">
              <a:solidFill>
                <a:srgbClr val="0000FF"/>
              </a:solidFill>
              <a:latin typeface="Arial"/>
            </a:endParaRPr>
          </a:p>
          <a:p>
            <a:pPr>
              <a:lnSpc>
                <a:spcPct val="90000"/>
              </a:lnSpc>
              <a:buBlip>
                <a:blip r:embed="rId2"/>
              </a:buBlip>
            </a:pPr>
            <a:r>
              <a:rPr lang="zh-CN" altLang="en-US" sz="3200" dirty="0">
                <a:solidFill>
                  <a:srgbClr val="000000"/>
                </a:solidFill>
                <a:latin typeface="Arial"/>
              </a:rPr>
              <a:t>丁锋</a:t>
            </a:r>
            <a:endParaRPr lang="en-US" altLang="zh-CN" sz="3200" dirty="0">
              <a:solidFill>
                <a:srgbClr val="000000"/>
              </a:solidFill>
              <a:latin typeface="Arial"/>
            </a:endParaRPr>
          </a:p>
          <a:p>
            <a:pPr>
              <a:lnSpc>
                <a:spcPct val="90000"/>
              </a:lnSpc>
              <a:buBlip>
                <a:blip r:embed="rId2"/>
              </a:buBlip>
            </a:pPr>
            <a:r>
              <a:rPr lang="zh-CN" altLang="en-US" sz="3200" dirty="0">
                <a:solidFill>
                  <a:srgbClr val="0000FF"/>
                </a:solidFill>
                <a:latin typeface="Arial"/>
              </a:rPr>
              <a:t>李静</a:t>
            </a:r>
            <a:endParaRPr sz="3200" dirty="0">
              <a:solidFill>
                <a:srgbClr val="0000FF"/>
              </a:solidFill>
              <a:latin typeface="Arial"/>
            </a:endParaRPr>
          </a:p>
          <a:p>
            <a:pPr>
              <a:lnSpc>
                <a:spcPct val="90000"/>
              </a:lnSpc>
            </a:pPr>
            <a:endParaRPr sz="1600" dirty="0"/>
          </a:p>
        </p:txBody>
      </p:sp>
      <p:pic>
        <p:nvPicPr>
          <p:cNvPr id="207" name="图片 206"/>
          <p:cNvPicPr/>
          <p:nvPr/>
        </p:nvPicPr>
        <p:blipFill>
          <a:blip r:embed="rId3"/>
          <a:stretch>
            <a:fillRect/>
          </a:stretch>
        </p:blipFill>
        <p:spPr>
          <a:xfrm>
            <a:off x="270" y="0"/>
            <a:ext cx="49950" cy="66600"/>
          </a:xfrm>
          <a:prstGeom prst="rect">
            <a:avLst/>
          </a:prstGeom>
          <a:ln>
            <a:solidFill>
              <a:srgbClr val="3465AF"/>
            </a:solidFill>
          </a:ln>
        </p:spPr>
      </p:pic>
      <p:pic>
        <p:nvPicPr>
          <p:cNvPr id="208" name="图片 207"/>
          <p:cNvPicPr/>
          <p:nvPr/>
        </p:nvPicPr>
        <p:blipFill>
          <a:blip r:embed="rId3"/>
          <a:stretch>
            <a:fillRect/>
          </a:stretch>
        </p:blipFill>
        <p:spPr>
          <a:xfrm>
            <a:off x="270" y="0"/>
            <a:ext cx="49950" cy="66600"/>
          </a:xfrm>
          <a:prstGeom prst="rect">
            <a:avLst/>
          </a:prstGeom>
          <a:ln>
            <a:solidFill>
              <a:srgbClr val="3465AF"/>
            </a:solidFill>
          </a:ln>
        </p:spPr>
      </p:pic>
      <p:pic>
        <p:nvPicPr>
          <p:cNvPr id="209" name="图片 208"/>
          <p:cNvPicPr/>
          <p:nvPr/>
        </p:nvPicPr>
        <p:blipFill>
          <a:blip r:embed="rId3"/>
          <a:stretch>
            <a:fillRect/>
          </a:stretch>
        </p:blipFill>
        <p:spPr>
          <a:xfrm>
            <a:off x="270" y="0"/>
            <a:ext cx="49950" cy="66600"/>
          </a:xfrm>
          <a:prstGeom prst="rect">
            <a:avLst/>
          </a:prstGeom>
          <a:ln>
            <a:solidFill>
              <a:srgbClr val="3465AF"/>
            </a:solidFill>
          </a:ln>
        </p:spPr>
      </p:pic>
      <p:pic>
        <p:nvPicPr>
          <p:cNvPr id="210" name="图片 209"/>
          <p:cNvPicPr/>
          <p:nvPr/>
        </p:nvPicPr>
        <p:blipFill>
          <a:blip r:embed="rId3"/>
          <a:stretch>
            <a:fillRect/>
          </a:stretch>
        </p:blipFill>
        <p:spPr>
          <a:xfrm>
            <a:off x="270" y="0"/>
            <a:ext cx="49950" cy="66600"/>
          </a:xfrm>
          <a:prstGeom prst="rect">
            <a:avLst/>
          </a:prstGeom>
          <a:ln>
            <a:solidFill>
              <a:srgbClr val="3465AF"/>
            </a:solidFill>
          </a:ln>
        </p:spPr>
      </p:pic>
      <p:pic>
        <p:nvPicPr>
          <p:cNvPr id="211" name="图片 210"/>
          <p:cNvPicPr/>
          <p:nvPr/>
        </p:nvPicPr>
        <p:blipFill>
          <a:blip r:embed="rId3"/>
          <a:stretch>
            <a:fillRect/>
          </a:stretch>
        </p:blipFill>
        <p:spPr>
          <a:xfrm>
            <a:off x="270" y="0"/>
            <a:ext cx="49950" cy="66600"/>
          </a:xfrm>
          <a:prstGeom prst="rect">
            <a:avLst/>
          </a:prstGeom>
          <a:ln>
            <a:solidFill>
              <a:srgbClr val="3465AF"/>
            </a:solidFill>
          </a:ln>
        </p:spPr>
      </p:pic>
      <p:pic>
        <p:nvPicPr>
          <p:cNvPr id="212" name="图片 211"/>
          <p:cNvPicPr/>
          <p:nvPr/>
        </p:nvPicPr>
        <p:blipFill>
          <a:blip r:embed="rId3"/>
          <a:stretch>
            <a:fillRect/>
          </a:stretch>
        </p:blipFill>
        <p:spPr>
          <a:xfrm>
            <a:off x="270" y="0"/>
            <a:ext cx="49950" cy="66600"/>
          </a:xfrm>
          <a:prstGeom prst="rect">
            <a:avLst/>
          </a:prstGeom>
          <a:ln>
            <a:solidFill>
              <a:srgbClr val="3465AF"/>
            </a:solidFill>
          </a:ln>
        </p:spPr>
      </p:pic>
      <p:pic>
        <p:nvPicPr>
          <p:cNvPr id="213" name="图片 212"/>
          <p:cNvPicPr/>
          <p:nvPr/>
        </p:nvPicPr>
        <p:blipFill>
          <a:blip r:embed="rId3"/>
          <a:stretch>
            <a:fillRect/>
          </a:stretch>
        </p:blipFill>
        <p:spPr>
          <a:xfrm>
            <a:off x="270" y="0"/>
            <a:ext cx="49950" cy="66600"/>
          </a:xfrm>
          <a:prstGeom prst="rect">
            <a:avLst/>
          </a:prstGeom>
          <a:ln>
            <a:solidFill>
              <a:srgbClr val="3465AF"/>
            </a:solidFill>
          </a:ln>
        </p:spPr>
      </p:pic>
      <p:pic>
        <p:nvPicPr>
          <p:cNvPr id="214" name="图片 213"/>
          <p:cNvPicPr/>
          <p:nvPr/>
        </p:nvPicPr>
        <p:blipFill>
          <a:blip r:embed="rId3"/>
          <a:stretch>
            <a:fillRect/>
          </a:stretch>
        </p:blipFill>
        <p:spPr>
          <a:xfrm>
            <a:off x="270" y="0"/>
            <a:ext cx="49950" cy="66600"/>
          </a:xfrm>
          <a:prstGeom prst="rect">
            <a:avLst/>
          </a:prstGeom>
          <a:ln>
            <a:solidFill>
              <a:srgbClr val="3465AF"/>
            </a:solidFill>
          </a:ln>
        </p:spPr>
      </p:pic>
      <p:pic>
        <p:nvPicPr>
          <p:cNvPr id="215" name="图片 214"/>
          <p:cNvPicPr/>
          <p:nvPr/>
        </p:nvPicPr>
        <p:blipFill>
          <a:blip r:embed="rId3"/>
          <a:stretch>
            <a:fillRect/>
          </a:stretch>
        </p:blipFill>
        <p:spPr>
          <a:xfrm>
            <a:off x="270" y="0"/>
            <a:ext cx="49950" cy="66600"/>
          </a:xfrm>
          <a:prstGeom prst="rect">
            <a:avLst/>
          </a:prstGeom>
          <a:ln>
            <a:solidFill>
              <a:srgbClr val="3465AF"/>
            </a:solidFill>
          </a:ln>
        </p:spPr>
      </p:pic>
      <p:pic>
        <p:nvPicPr>
          <p:cNvPr id="216" name="图片 215"/>
          <p:cNvPicPr/>
          <p:nvPr/>
        </p:nvPicPr>
        <p:blipFill>
          <a:blip r:embed="rId3"/>
          <a:stretch>
            <a:fillRect/>
          </a:stretch>
        </p:blipFill>
        <p:spPr>
          <a:xfrm>
            <a:off x="270" y="0"/>
            <a:ext cx="49950" cy="66600"/>
          </a:xfrm>
          <a:prstGeom prst="rect">
            <a:avLst/>
          </a:prstGeom>
          <a:ln>
            <a:solidFill>
              <a:srgbClr val="3465AF"/>
            </a:solidFill>
          </a:ln>
        </p:spPr>
      </p:pic>
      <p:pic>
        <p:nvPicPr>
          <p:cNvPr id="217" name="图片 216"/>
          <p:cNvPicPr/>
          <p:nvPr/>
        </p:nvPicPr>
        <p:blipFill>
          <a:blip r:embed="rId3"/>
          <a:stretch>
            <a:fillRect/>
          </a:stretch>
        </p:blipFill>
        <p:spPr>
          <a:xfrm>
            <a:off x="270" y="0"/>
            <a:ext cx="49950" cy="66600"/>
          </a:xfrm>
          <a:prstGeom prst="rect">
            <a:avLst/>
          </a:prstGeom>
          <a:ln>
            <a:solidFill>
              <a:srgbClr val="3465AF"/>
            </a:solidFill>
          </a:ln>
        </p:spPr>
      </p:pic>
      <p:pic>
        <p:nvPicPr>
          <p:cNvPr id="218" name="图片 217"/>
          <p:cNvPicPr/>
          <p:nvPr/>
        </p:nvPicPr>
        <p:blipFill>
          <a:blip r:embed="rId3"/>
          <a:stretch>
            <a:fillRect/>
          </a:stretch>
        </p:blipFill>
        <p:spPr>
          <a:xfrm>
            <a:off x="270" y="0"/>
            <a:ext cx="49950" cy="66600"/>
          </a:xfrm>
          <a:prstGeom prst="rect">
            <a:avLst/>
          </a:prstGeom>
          <a:ln>
            <a:solidFill>
              <a:srgbClr val="3465AF"/>
            </a:solidFill>
          </a:ln>
        </p:spPr>
      </p:pic>
      <p:pic>
        <p:nvPicPr>
          <p:cNvPr id="219" name="图片 218"/>
          <p:cNvPicPr/>
          <p:nvPr/>
        </p:nvPicPr>
        <p:blipFill>
          <a:blip r:embed="rId3"/>
          <a:stretch>
            <a:fillRect/>
          </a:stretch>
        </p:blipFill>
        <p:spPr>
          <a:xfrm>
            <a:off x="270" y="0"/>
            <a:ext cx="49950" cy="66600"/>
          </a:xfrm>
          <a:prstGeom prst="rect">
            <a:avLst/>
          </a:prstGeom>
          <a:ln>
            <a:solidFill>
              <a:srgbClr val="3465AF"/>
            </a:solidFill>
          </a:ln>
        </p:spPr>
      </p:pic>
      <p:pic>
        <p:nvPicPr>
          <p:cNvPr id="220" name="图片 219"/>
          <p:cNvPicPr/>
          <p:nvPr/>
        </p:nvPicPr>
        <p:blipFill>
          <a:blip r:embed="rId3"/>
          <a:stretch>
            <a:fillRect/>
          </a:stretch>
        </p:blipFill>
        <p:spPr>
          <a:xfrm>
            <a:off x="270" y="0"/>
            <a:ext cx="49950" cy="66600"/>
          </a:xfrm>
          <a:prstGeom prst="rect">
            <a:avLst/>
          </a:prstGeom>
          <a:ln>
            <a:solidFill>
              <a:srgbClr val="3465AF"/>
            </a:solidFill>
          </a:ln>
        </p:spPr>
      </p:pic>
      <p:pic>
        <p:nvPicPr>
          <p:cNvPr id="221" name="图片 220"/>
          <p:cNvPicPr/>
          <p:nvPr/>
        </p:nvPicPr>
        <p:blipFill>
          <a:blip r:embed="rId3"/>
          <a:stretch>
            <a:fillRect/>
          </a:stretch>
        </p:blipFill>
        <p:spPr>
          <a:xfrm>
            <a:off x="270" y="0"/>
            <a:ext cx="49950" cy="66600"/>
          </a:xfrm>
          <a:prstGeom prst="rect">
            <a:avLst/>
          </a:prstGeom>
          <a:ln>
            <a:solidFill>
              <a:srgbClr val="3465AF"/>
            </a:solidFill>
          </a:ln>
        </p:spPr>
      </p:pic>
      <p:pic>
        <p:nvPicPr>
          <p:cNvPr id="222" name="图片 221"/>
          <p:cNvPicPr/>
          <p:nvPr/>
        </p:nvPicPr>
        <p:blipFill>
          <a:blip r:embed="rId3"/>
          <a:stretch>
            <a:fillRect/>
          </a:stretch>
        </p:blipFill>
        <p:spPr>
          <a:xfrm>
            <a:off x="270" y="0"/>
            <a:ext cx="49950" cy="66600"/>
          </a:xfrm>
          <a:prstGeom prst="rect">
            <a:avLst/>
          </a:prstGeom>
          <a:ln>
            <a:solidFill>
              <a:srgbClr val="3465AF"/>
            </a:solidFill>
          </a:ln>
        </p:spPr>
      </p:pic>
      <p:pic>
        <p:nvPicPr>
          <p:cNvPr id="223" name="图片 222"/>
          <p:cNvPicPr/>
          <p:nvPr/>
        </p:nvPicPr>
        <p:blipFill>
          <a:blip r:embed="rId3"/>
          <a:stretch>
            <a:fillRect/>
          </a:stretch>
        </p:blipFill>
        <p:spPr>
          <a:xfrm>
            <a:off x="270" y="0"/>
            <a:ext cx="49950" cy="66600"/>
          </a:xfrm>
          <a:prstGeom prst="rect">
            <a:avLst/>
          </a:prstGeom>
          <a:ln>
            <a:solidFill>
              <a:srgbClr val="3465AF"/>
            </a:solidFill>
          </a:ln>
        </p:spPr>
      </p:pic>
      <p:pic>
        <p:nvPicPr>
          <p:cNvPr id="224" name="图片 223"/>
          <p:cNvPicPr/>
          <p:nvPr/>
        </p:nvPicPr>
        <p:blipFill>
          <a:blip r:embed="rId3"/>
          <a:stretch>
            <a:fillRect/>
          </a:stretch>
        </p:blipFill>
        <p:spPr>
          <a:xfrm>
            <a:off x="270" y="0"/>
            <a:ext cx="49950" cy="66600"/>
          </a:xfrm>
          <a:prstGeom prst="rect">
            <a:avLst/>
          </a:prstGeom>
          <a:ln>
            <a:solidFill>
              <a:srgbClr val="3465AF"/>
            </a:solidFill>
          </a:ln>
        </p:spPr>
      </p:pic>
      <p:pic>
        <p:nvPicPr>
          <p:cNvPr id="225" name="图片 224"/>
          <p:cNvPicPr/>
          <p:nvPr/>
        </p:nvPicPr>
        <p:blipFill>
          <a:blip r:embed="rId3"/>
          <a:stretch>
            <a:fillRect/>
          </a:stretch>
        </p:blipFill>
        <p:spPr>
          <a:xfrm>
            <a:off x="270" y="0"/>
            <a:ext cx="49950" cy="66600"/>
          </a:xfrm>
          <a:prstGeom prst="rect">
            <a:avLst/>
          </a:prstGeom>
          <a:ln>
            <a:solidFill>
              <a:srgbClr val="3465AF"/>
            </a:solidFill>
          </a:ln>
        </p:spPr>
      </p:pic>
      <p:pic>
        <p:nvPicPr>
          <p:cNvPr id="226" name="图片 225"/>
          <p:cNvPicPr/>
          <p:nvPr/>
        </p:nvPicPr>
        <p:blipFill>
          <a:blip r:embed="rId3"/>
          <a:stretch>
            <a:fillRect/>
          </a:stretch>
        </p:blipFill>
        <p:spPr>
          <a:xfrm>
            <a:off x="270" y="0"/>
            <a:ext cx="49950" cy="66600"/>
          </a:xfrm>
          <a:prstGeom prst="rect">
            <a:avLst/>
          </a:prstGeom>
          <a:ln>
            <a:solidFill>
              <a:srgbClr val="3465AF"/>
            </a:solidFill>
          </a:ln>
        </p:spPr>
      </p:pic>
      <p:pic>
        <p:nvPicPr>
          <p:cNvPr id="227" name="图片 226"/>
          <p:cNvPicPr/>
          <p:nvPr/>
        </p:nvPicPr>
        <p:blipFill>
          <a:blip r:embed="rId3"/>
          <a:stretch>
            <a:fillRect/>
          </a:stretch>
        </p:blipFill>
        <p:spPr>
          <a:xfrm>
            <a:off x="270" y="0"/>
            <a:ext cx="49950" cy="66600"/>
          </a:xfrm>
          <a:prstGeom prst="rect">
            <a:avLst/>
          </a:prstGeom>
          <a:ln>
            <a:solidFill>
              <a:srgbClr val="3465AF"/>
            </a:solidFill>
          </a:ln>
        </p:spPr>
      </p:pic>
      <p:pic>
        <p:nvPicPr>
          <p:cNvPr id="228" name="图片 227"/>
          <p:cNvPicPr/>
          <p:nvPr/>
        </p:nvPicPr>
        <p:blipFill>
          <a:blip r:embed="rId3"/>
          <a:stretch>
            <a:fillRect/>
          </a:stretch>
        </p:blipFill>
        <p:spPr>
          <a:xfrm>
            <a:off x="270" y="0"/>
            <a:ext cx="49950" cy="66600"/>
          </a:xfrm>
          <a:prstGeom prst="rect">
            <a:avLst/>
          </a:prstGeom>
          <a:ln>
            <a:solidFill>
              <a:srgbClr val="3465AF"/>
            </a:solidFill>
          </a:ln>
        </p:spPr>
      </p:pic>
      <p:pic>
        <p:nvPicPr>
          <p:cNvPr id="229" name="图片 228"/>
          <p:cNvPicPr/>
          <p:nvPr/>
        </p:nvPicPr>
        <p:blipFill>
          <a:blip r:embed="rId3"/>
          <a:stretch>
            <a:fillRect/>
          </a:stretch>
        </p:blipFill>
        <p:spPr>
          <a:xfrm>
            <a:off x="270" y="0"/>
            <a:ext cx="49950" cy="66600"/>
          </a:xfrm>
          <a:prstGeom prst="rect">
            <a:avLst/>
          </a:prstGeom>
          <a:ln>
            <a:solidFill>
              <a:srgbClr val="3465AF"/>
            </a:solidFill>
          </a:ln>
        </p:spPr>
      </p:pic>
      <p:pic>
        <p:nvPicPr>
          <p:cNvPr id="230" name="图片 229"/>
          <p:cNvPicPr/>
          <p:nvPr/>
        </p:nvPicPr>
        <p:blipFill>
          <a:blip r:embed="rId3"/>
          <a:stretch>
            <a:fillRect/>
          </a:stretch>
        </p:blipFill>
        <p:spPr>
          <a:xfrm>
            <a:off x="270" y="0"/>
            <a:ext cx="49950" cy="66600"/>
          </a:xfrm>
          <a:prstGeom prst="rect">
            <a:avLst/>
          </a:prstGeom>
          <a:ln>
            <a:solidFill>
              <a:srgbClr val="3465AF"/>
            </a:solidFill>
          </a:ln>
        </p:spPr>
      </p:pic>
      <p:pic>
        <p:nvPicPr>
          <p:cNvPr id="231" name="图片 230"/>
          <p:cNvPicPr/>
          <p:nvPr/>
        </p:nvPicPr>
        <p:blipFill>
          <a:blip r:embed="rId3"/>
          <a:stretch>
            <a:fillRect/>
          </a:stretch>
        </p:blipFill>
        <p:spPr>
          <a:xfrm>
            <a:off x="270" y="0"/>
            <a:ext cx="49950" cy="66600"/>
          </a:xfrm>
          <a:prstGeom prst="rect">
            <a:avLst/>
          </a:prstGeom>
          <a:ln>
            <a:solidFill>
              <a:srgbClr val="3465AF"/>
            </a:solidFill>
          </a:ln>
        </p:spPr>
      </p:pic>
      <p:pic>
        <p:nvPicPr>
          <p:cNvPr id="232" name="图片 231"/>
          <p:cNvPicPr/>
          <p:nvPr/>
        </p:nvPicPr>
        <p:blipFill>
          <a:blip r:embed="rId3"/>
          <a:stretch>
            <a:fillRect/>
          </a:stretch>
        </p:blipFill>
        <p:spPr>
          <a:xfrm>
            <a:off x="270" y="0"/>
            <a:ext cx="49950" cy="66600"/>
          </a:xfrm>
          <a:prstGeom prst="rect">
            <a:avLst/>
          </a:prstGeom>
          <a:ln>
            <a:solidFill>
              <a:srgbClr val="3465AF"/>
            </a:solidFill>
          </a:ln>
        </p:spPr>
      </p:pic>
      <p:pic>
        <p:nvPicPr>
          <p:cNvPr id="233" name="图片 232"/>
          <p:cNvPicPr/>
          <p:nvPr/>
        </p:nvPicPr>
        <p:blipFill>
          <a:blip r:embed="rId3"/>
          <a:stretch>
            <a:fillRect/>
          </a:stretch>
        </p:blipFill>
        <p:spPr>
          <a:xfrm>
            <a:off x="270" y="0"/>
            <a:ext cx="49950" cy="66600"/>
          </a:xfrm>
          <a:prstGeom prst="rect">
            <a:avLst/>
          </a:prstGeom>
          <a:ln>
            <a:solidFill>
              <a:srgbClr val="3465AF"/>
            </a:solidFill>
          </a:ln>
        </p:spPr>
      </p:pic>
      <p:pic>
        <p:nvPicPr>
          <p:cNvPr id="234" name="图片 233"/>
          <p:cNvPicPr/>
          <p:nvPr/>
        </p:nvPicPr>
        <p:blipFill>
          <a:blip r:embed="rId3"/>
          <a:stretch>
            <a:fillRect/>
          </a:stretch>
        </p:blipFill>
        <p:spPr>
          <a:xfrm>
            <a:off x="270" y="0"/>
            <a:ext cx="49950" cy="66600"/>
          </a:xfrm>
          <a:prstGeom prst="rect">
            <a:avLst/>
          </a:prstGeom>
          <a:ln>
            <a:solidFill>
              <a:srgbClr val="3465AF"/>
            </a:solidFill>
          </a:ln>
        </p:spPr>
      </p:pic>
      <p:pic>
        <p:nvPicPr>
          <p:cNvPr id="235" name="图片 234"/>
          <p:cNvPicPr/>
          <p:nvPr/>
        </p:nvPicPr>
        <p:blipFill>
          <a:blip r:embed="rId3"/>
          <a:stretch>
            <a:fillRect/>
          </a:stretch>
        </p:blipFill>
        <p:spPr>
          <a:xfrm>
            <a:off x="270" y="0"/>
            <a:ext cx="49950" cy="66600"/>
          </a:xfrm>
          <a:prstGeom prst="rect">
            <a:avLst/>
          </a:prstGeom>
          <a:ln>
            <a:solidFill>
              <a:srgbClr val="3465AF"/>
            </a:solidFill>
          </a:ln>
        </p:spPr>
      </p:pic>
      <p:pic>
        <p:nvPicPr>
          <p:cNvPr id="236" name="图片 235"/>
          <p:cNvPicPr/>
          <p:nvPr/>
        </p:nvPicPr>
        <p:blipFill>
          <a:blip r:embed="rId3"/>
          <a:stretch>
            <a:fillRect/>
          </a:stretch>
        </p:blipFill>
        <p:spPr>
          <a:xfrm>
            <a:off x="270" y="0"/>
            <a:ext cx="49950" cy="66600"/>
          </a:xfrm>
          <a:prstGeom prst="rect">
            <a:avLst/>
          </a:prstGeom>
          <a:ln>
            <a:solidFill>
              <a:srgbClr val="3465AF"/>
            </a:solidFill>
          </a:ln>
        </p:spPr>
      </p:pic>
      <p:pic>
        <p:nvPicPr>
          <p:cNvPr id="237" name="图片 236"/>
          <p:cNvPicPr/>
          <p:nvPr/>
        </p:nvPicPr>
        <p:blipFill>
          <a:blip r:embed="rId3"/>
          <a:stretch>
            <a:fillRect/>
          </a:stretch>
        </p:blipFill>
        <p:spPr>
          <a:xfrm>
            <a:off x="270" y="0"/>
            <a:ext cx="49950" cy="66600"/>
          </a:xfrm>
          <a:prstGeom prst="rect">
            <a:avLst/>
          </a:prstGeom>
          <a:ln>
            <a:solidFill>
              <a:srgbClr val="3465AF"/>
            </a:solidFill>
          </a:ln>
        </p:spPr>
      </p:pic>
      <p:pic>
        <p:nvPicPr>
          <p:cNvPr id="238" name="图片 237"/>
          <p:cNvPicPr/>
          <p:nvPr/>
        </p:nvPicPr>
        <p:blipFill>
          <a:blip r:embed="rId3"/>
          <a:stretch>
            <a:fillRect/>
          </a:stretch>
        </p:blipFill>
        <p:spPr>
          <a:xfrm>
            <a:off x="270" y="0"/>
            <a:ext cx="49950" cy="66600"/>
          </a:xfrm>
          <a:prstGeom prst="rect">
            <a:avLst/>
          </a:prstGeom>
          <a:ln>
            <a:solidFill>
              <a:srgbClr val="3465AF"/>
            </a:solidFill>
          </a:ln>
        </p:spPr>
      </p:pic>
      <p:pic>
        <p:nvPicPr>
          <p:cNvPr id="239" name="图片 238"/>
          <p:cNvPicPr/>
          <p:nvPr/>
        </p:nvPicPr>
        <p:blipFill>
          <a:blip r:embed="rId3"/>
          <a:stretch>
            <a:fillRect/>
          </a:stretch>
        </p:blipFill>
        <p:spPr>
          <a:xfrm>
            <a:off x="270" y="0"/>
            <a:ext cx="49950" cy="66600"/>
          </a:xfrm>
          <a:prstGeom prst="rect">
            <a:avLst/>
          </a:prstGeom>
          <a:ln>
            <a:solidFill>
              <a:srgbClr val="3465AF"/>
            </a:solidFill>
          </a:ln>
        </p:spPr>
      </p:pic>
      <p:pic>
        <p:nvPicPr>
          <p:cNvPr id="240" name="图片 239"/>
          <p:cNvPicPr/>
          <p:nvPr/>
        </p:nvPicPr>
        <p:blipFill>
          <a:blip r:embed="rId3"/>
          <a:stretch>
            <a:fillRect/>
          </a:stretch>
        </p:blipFill>
        <p:spPr>
          <a:xfrm>
            <a:off x="270" y="0"/>
            <a:ext cx="49950" cy="66600"/>
          </a:xfrm>
          <a:prstGeom prst="rect">
            <a:avLst/>
          </a:prstGeom>
          <a:ln>
            <a:solidFill>
              <a:srgbClr val="3465AF"/>
            </a:solidFill>
          </a:ln>
        </p:spPr>
      </p:pic>
      <p:pic>
        <p:nvPicPr>
          <p:cNvPr id="241" name="图片 240"/>
          <p:cNvPicPr/>
          <p:nvPr/>
        </p:nvPicPr>
        <p:blipFill>
          <a:blip r:embed="rId3"/>
          <a:stretch>
            <a:fillRect/>
          </a:stretch>
        </p:blipFill>
        <p:spPr>
          <a:xfrm>
            <a:off x="270" y="0"/>
            <a:ext cx="49950" cy="66600"/>
          </a:xfrm>
          <a:prstGeom prst="rect">
            <a:avLst/>
          </a:prstGeom>
          <a:ln>
            <a:solidFill>
              <a:srgbClr val="3465AF"/>
            </a:solidFill>
          </a:ln>
        </p:spPr>
      </p:pic>
      <p:pic>
        <p:nvPicPr>
          <p:cNvPr id="242" name="图片 241"/>
          <p:cNvPicPr/>
          <p:nvPr/>
        </p:nvPicPr>
        <p:blipFill>
          <a:blip r:embed="rId3"/>
          <a:stretch>
            <a:fillRect/>
          </a:stretch>
        </p:blipFill>
        <p:spPr>
          <a:xfrm>
            <a:off x="270" y="0"/>
            <a:ext cx="49950" cy="66600"/>
          </a:xfrm>
          <a:prstGeom prst="rect">
            <a:avLst/>
          </a:prstGeom>
          <a:ln>
            <a:solidFill>
              <a:srgbClr val="3465AF"/>
            </a:solidFill>
          </a:ln>
        </p:spPr>
      </p:pic>
      <p:pic>
        <p:nvPicPr>
          <p:cNvPr id="243" name="图片 242"/>
          <p:cNvPicPr/>
          <p:nvPr/>
        </p:nvPicPr>
        <p:blipFill>
          <a:blip r:embed="rId3"/>
          <a:stretch>
            <a:fillRect/>
          </a:stretch>
        </p:blipFill>
        <p:spPr>
          <a:xfrm>
            <a:off x="270" y="0"/>
            <a:ext cx="49950" cy="66600"/>
          </a:xfrm>
          <a:prstGeom prst="rect">
            <a:avLst/>
          </a:prstGeom>
          <a:ln>
            <a:solidFill>
              <a:srgbClr val="3465AF"/>
            </a:solidFill>
          </a:ln>
        </p:spPr>
      </p:pic>
      <p:pic>
        <p:nvPicPr>
          <p:cNvPr id="244" name="图片 243"/>
          <p:cNvPicPr/>
          <p:nvPr/>
        </p:nvPicPr>
        <p:blipFill>
          <a:blip r:embed="rId3"/>
          <a:stretch>
            <a:fillRect/>
          </a:stretch>
        </p:blipFill>
        <p:spPr>
          <a:xfrm>
            <a:off x="270" y="0"/>
            <a:ext cx="49950" cy="66600"/>
          </a:xfrm>
          <a:prstGeom prst="rect">
            <a:avLst/>
          </a:prstGeom>
          <a:ln>
            <a:solidFill>
              <a:srgbClr val="3465AF"/>
            </a:solidFill>
          </a:ln>
        </p:spPr>
      </p:pic>
      <p:pic>
        <p:nvPicPr>
          <p:cNvPr id="245" name="图片 244"/>
          <p:cNvPicPr/>
          <p:nvPr/>
        </p:nvPicPr>
        <p:blipFill>
          <a:blip r:embed="rId3"/>
          <a:stretch>
            <a:fillRect/>
          </a:stretch>
        </p:blipFill>
        <p:spPr>
          <a:xfrm>
            <a:off x="270" y="0"/>
            <a:ext cx="49950" cy="66600"/>
          </a:xfrm>
          <a:prstGeom prst="rect">
            <a:avLst/>
          </a:prstGeom>
          <a:ln>
            <a:solidFill>
              <a:srgbClr val="3465AF"/>
            </a:solidFill>
          </a:ln>
        </p:spPr>
      </p:pic>
      <p:pic>
        <p:nvPicPr>
          <p:cNvPr id="246" name="图片 245"/>
          <p:cNvPicPr/>
          <p:nvPr/>
        </p:nvPicPr>
        <p:blipFill>
          <a:blip r:embed="rId3"/>
          <a:stretch>
            <a:fillRect/>
          </a:stretch>
        </p:blipFill>
        <p:spPr>
          <a:xfrm>
            <a:off x="270" y="0"/>
            <a:ext cx="49950" cy="66600"/>
          </a:xfrm>
          <a:prstGeom prst="rect">
            <a:avLst/>
          </a:prstGeom>
          <a:ln>
            <a:solidFill>
              <a:srgbClr val="3465AF"/>
            </a:solidFill>
          </a:ln>
        </p:spPr>
      </p:pic>
      <p:pic>
        <p:nvPicPr>
          <p:cNvPr id="247" name="图片 246"/>
          <p:cNvPicPr/>
          <p:nvPr/>
        </p:nvPicPr>
        <p:blipFill>
          <a:blip r:embed="rId3"/>
          <a:stretch>
            <a:fillRect/>
          </a:stretch>
        </p:blipFill>
        <p:spPr>
          <a:xfrm>
            <a:off x="270" y="0"/>
            <a:ext cx="49950" cy="66600"/>
          </a:xfrm>
          <a:prstGeom prst="rect">
            <a:avLst/>
          </a:prstGeom>
          <a:ln>
            <a:solidFill>
              <a:srgbClr val="3465AF"/>
            </a:solidFill>
          </a:ln>
        </p:spPr>
      </p:pic>
      <p:pic>
        <p:nvPicPr>
          <p:cNvPr id="248" name="图片 247"/>
          <p:cNvPicPr/>
          <p:nvPr/>
        </p:nvPicPr>
        <p:blipFill>
          <a:blip r:embed="rId3"/>
          <a:stretch>
            <a:fillRect/>
          </a:stretch>
        </p:blipFill>
        <p:spPr>
          <a:xfrm>
            <a:off x="270" y="0"/>
            <a:ext cx="49950" cy="66600"/>
          </a:xfrm>
          <a:prstGeom prst="rect">
            <a:avLst/>
          </a:prstGeom>
          <a:ln>
            <a:solidFill>
              <a:srgbClr val="3465AF"/>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643680" y="2235240"/>
            <a:ext cx="7856460" cy="2387160"/>
          </a:xfrm>
          <a:prstGeom prst="rect">
            <a:avLst/>
          </a:prstGeom>
        </p:spPr>
        <p:txBody>
          <a:bodyPr lIns="91439" tIns="45720" rIns="91439" bIns="45720" anchor="ctr"/>
          <a:lstStyle/>
          <a:p>
            <a:pPr>
              <a:lnSpc>
                <a:spcPct val="100000"/>
              </a:lnSpc>
            </a:pPr>
            <a:r>
              <a:rPr lang="en-US" altLang="zh-CN" sz="5300" dirty="0">
                <a:solidFill>
                  <a:srgbClr val="000000"/>
                </a:solidFill>
                <a:latin typeface="Arial"/>
              </a:rPr>
              <a:t>4. </a:t>
            </a:r>
            <a:r>
              <a:rPr lang="zh-CN" altLang="en-US" sz="5300" dirty="0" smtClean="0">
                <a:solidFill>
                  <a:srgbClr val="000000"/>
                </a:solidFill>
                <a:latin typeface="Arial"/>
              </a:rPr>
              <a:t>软件工程</a:t>
            </a:r>
            <a:r>
              <a:rPr lang="zh-CN" altLang="en-US" sz="5300" dirty="0">
                <a:solidFill>
                  <a:srgbClr val="000000"/>
                </a:solidFill>
                <a:latin typeface="Arial"/>
              </a:rPr>
              <a:t>的科研方向</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368550" y="1196752"/>
            <a:ext cx="2790180" cy="2824088"/>
          </a:xfrm>
          <a:prstGeom prst="ellipse">
            <a:avLst/>
          </a:prstGeom>
          <a:gradFill>
            <a:gsLst>
              <a:gs pos="0">
                <a:srgbClr val="E2AA00"/>
              </a:gs>
              <a:gs pos="50000">
                <a:srgbClr val="FFC54B"/>
              </a:gs>
              <a:gs pos="100000">
                <a:srgbClr val="E2AA00"/>
              </a:gs>
            </a:gsLst>
            <a:lin ang="5400000"/>
          </a:gradFill>
          <a:ln>
            <a:noFill/>
          </a:ln>
        </p:spPr>
        <p:txBody>
          <a:bodyPr lIns="636116" tIns="636116" rIns="91439" bIns="91439" anchor="ctr"/>
          <a:lstStyle/>
          <a:p>
            <a:pPr algn="ctr">
              <a:lnSpc>
                <a:spcPct val="90000"/>
              </a:lnSpc>
            </a:pPr>
            <a:r>
              <a:rPr lang="en-US" sz="1800" dirty="0" err="1">
                <a:solidFill>
                  <a:srgbClr val="000000"/>
                </a:solidFill>
                <a:latin typeface="Arial"/>
              </a:rPr>
              <a:t>并行计算，高性能计算，软件体系结构的可信与演化，神经计算，GPU高性能计算</a:t>
            </a:r>
            <a:endParaRPr sz="1600" dirty="0"/>
          </a:p>
        </p:txBody>
      </p:sp>
      <p:sp>
        <p:nvSpPr>
          <p:cNvPr id="251" name="CustomShape 2"/>
          <p:cNvSpPr/>
          <p:nvPr/>
        </p:nvSpPr>
        <p:spPr>
          <a:xfrm>
            <a:off x="1803330" y="3573016"/>
            <a:ext cx="2790180" cy="2824088"/>
          </a:xfrm>
          <a:prstGeom prst="ellipse">
            <a:avLst/>
          </a:prstGeom>
          <a:gradFill>
            <a:gsLst>
              <a:gs pos="0">
                <a:srgbClr val="78E400"/>
              </a:gs>
              <a:gs pos="50000">
                <a:srgbClr val="93F34C"/>
              </a:gs>
              <a:gs pos="100000">
                <a:srgbClr val="78E400"/>
              </a:gs>
            </a:gsLst>
            <a:lin ang="5400000"/>
          </a:gradFill>
          <a:ln>
            <a:noFill/>
          </a:ln>
        </p:spPr>
        <p:txBody>
          <a:bodyPr lIns="636116" tIns="636116" rIns="91439" bIns="91439" anchor="ctr"/>
          <a:lstStyle/>
          <a:p>
            <a:pPr algn="ctr">
              <a:lnSpc>
                <a:spcPct val="90000"/>
              </a:lnSpc>
            </a:pPr>
            <a:r>
              <a:rPr lang="en-US" sz="1800" dirty="0">
                <a:solidFill>
                  <a:srgbClr val="000000"/>
                </a:solidFill>
                <a:latin typeface="Arial"/>
              </a:rPr>
              <a:t>J2EE，移动应用开发，智能决策支持系统，软件测试，信息安全，数据库系统，程序设计</a:t>
            </a:r>
            <a:endParaRPr sz="1600" dirty="0"/>
          </a:p>
        </p:txBody>
      </p:sp>
      <p:sp>
        <p:nvSpPr>
          <p:cNvPr id="252" name="CustomShape 3"/>
          <p:cNvSpPr/>
          <p:nvPr/>
        </p:nvSpPr>
        <p:spPr>
          <a:xfrm>
            <a:off x="2717924" y="1124744"/>
            <a:ext cx="2790180" cy="2824088"/>
          </a:xfrm>
          <a:prstGeom prst="ellipse">
            <a:avLst/>
          </a:prstGeom>
          <a:gradFill>
            <a:gsLst>
              <a:gs pos="0">
                <a:srgbClr val="0BDB34"/>
              </a:gs>
              <a:gs pos="50000">
                <a:srgbClr val="50E563"/>
              </a:gs>
              <a:gs pos="100000">
                <a:srgbClr val="0BDB34"/>
              </a:gs>
            </a:gsLst>
            <a:lin ang="5400000"/>
          </a:gradFill>
          <a:ln>
            <a:noFill/>
          </a:ln>
        </p:spPr>
        <p:txBody>
          <a:bodyPr lIns="636116" tIns="636116" rIns="91439" bIns="91439" anchor="ctr"/>
          <a:lstStyle/>
          <a:p>
            <a:pPr algn="ctr">
              <a:lnSpc>
                <a:spcPct val="90000"/>
              </a:lnSpc>
            </a:pPr>
            <a:r>
              <a:rPr lang="en-US" sz="1800" dirty="0" err="1">
                <a:solidFill>
                  <a:srgbClr val="000000"/>
                </a:solidFill>
                <a:latin typeface="Arial"/>
              </a:rPr>
              <a:t>工业工程优化，生物信息处理，电子商务与物流，地理信息系统</a:t>
            </a:r>
            <a:endParaRPr sz="1600" dirty="0"/>
          </a:p>
        </p:txBody>
      </p:sp>
      <p:sp>
        <p:nvSpPr>
          <p:cNvPr id="253" name="CustomShape 4"/>
          <p:cNvSpPr/>
          <p:nvPr/>
        </p:nvSpPr>
        <p:spPr>
          <a:xfrm>
            <a:off x="4283968" y="3429000"/>
            <a:ext cx="2790180" cy="2824088"/>
          </a:xfrm>
          <a:prstGeom prst="ellipse">
            <a:avLst/>
          </a:prstGeom>
          <a:gradFill>
            <a:gsLst>
              <a:gs pos="0">
                <a:srgbClr val="1DCABC"/>
              </a:gs>
              <a:gs pos="50000">
                <a:srgbClr val="57D8CC"/>
              </a:gs>
              <a:gs pos="100000">
                <a:srgbClr val="1DCABC"/>
              </a:gs>
            </a:gsLst>
            <a:lin ang="5400000"/>
          </a:gradFill>
          <a:ln>
            <a:noFill/>
          </a:ln>
        </p:spPr>
        <p:txBody>
          <a:bodyPr lIns="636116" tIns="636116" rIns="91439" bIns="91439" anchor="ctr"/>
          <a:lstStyle/>
          <a:p>
            <a:pPr algn="ctr">
              <a:lnSpc>
                <a:spcPct val="90000"/>
              </a:lnSpc>
            </a:pPr>
            <a:r>
              <a:rPr lang="en-US" sz="1800" dirty="0" err="1">
                <a:solidFill>
                  <a:srgbClr val="000000"/>
                </a:solidFill>
                <a:latin typeface="Arial"/>
              </a:rPr>
              <a:t>组合优化，算法设计与分析，模式识别，人工智能，数据挖掘，复杂系统，计算智能，机器学习</a:t>
            </a:r>
            <a:endParaRPr sz="1600" dirty="0"/>
          </a:p>
        </p:txBody>
      </p:sp>
      <p:sp>
        <p:nvSpPr>
          <p:cNvPr id="254" name="CustomShape 5"/>
          <p:cNvSpPr/>
          <p:nvPr/>
        </p:nvSpPr>
        <p:spPr>
          <a:xfrm>
            <a:off x="5292080" y="1052736"/>
            <a:ext cx="2790180" cy="2824088"/>
          </a:xfrm>
          <a:prstGeom prst="ellipse">
            <a:avLst/>
          </a:prstGeom>
          <a:gradFill>
            <a:gsLst>
              <a:gs pos="0">
                <a:srgbClr val="2F61BA"/>
              </a:gs>
              <a:gs pos="50000">
                <a:srgbClr val="6082CA"/>
              </a:gs>
              <a:gs pos="100000">
                <a:srgbClr val="2F61BA"/>
              </a:gs>
            </a:gsLst>
            <a:lin ang="5400000"/>
          </a:gradFill>
          <a:ln>
            <a:noFill/>
          </a:ln>
        </p:spPr>
        <p:txBody>
          <a:bodyPr lIns="636116" tIns="636116" rIns="91439" bIns="91439" anchor="ctr"/>
          <a:lstStyle/>
          <a:p>
            <a:pPr algn="ctr">
              <a:lnSpc>
                <a:spcPct val="90000"/>
              </a:lnSpc>
            </a:pPr>
            <a:r>
              <a:rPr lang="en-US" sz="1800" dirty="0" err="1">
                <a:solidFill>
                  <a:srgbClr val="000000"/>
                </a:solidFill>
                <a:latin typeface="Arial"/>
              </a:rPr>
              <a:t>Web挖掘，多媒体信息检索，社会网络分析，三维模型检索，信息检索</a:t>
            </a:r>
            <a:endParaRPr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643680" y="2235240"/>
            <a:ext cx="7856460" cy="2387160"/>
          </a:xfrm>
          <a:prstGeom prst="rect">
            <a:avLst/>
          </a:prstGeom>
        </p:spPr>
        <p:txBody>
          <a:bodyPr lIns="91439" tIns="45720" rIns="91439" bIns="45720" anchor="ctr"/>
          <a:lstStyle/>
          <a:p>
            <a:pPr>
              <a:lnSpc>
                <a:spcPct val="100000"/>
              </a:lnSpc>
            </a:pPr>
            <a:r>
              <a:rPr lang="en-US" altLang="zh-CN" sz="5300" dirty="0">
                <a:solidFill>
                  <a:srgbClr val="000000"/>
                </a:solidFill>
                <a:latin typeface="Arial"/>
              </a:rPr>
              <a:t>5. </a:t>
            </a:r>
            <a:r>
              <a:rPr lang="zh-CN" altLang="en-US" sz="5300" dirty="0">
                <a:solidFill>
                  <a:srgbClr val="000000"/>
                </a:solidFill>
                <a:latin typeface="Arial"/>
              </a:rPr>
              <a:t>如何学习软件工程</a:t>
            </a:r>
            <a:endParaRPr dirty="0"/>
          </a:p>
        </p:txBody>
      </p:sp>
      <p:sp>
        <p:nvSpPr>
          <p:cNvPr id="2" name="TextBox 1"/>
          <p:cNvSpPr txBox="1"/>
          <p:nvPr/>
        </p:nvSpPr>
        <p:spPr>
          <a:xfrm>
            <a:off x="4842030" y="4622400"/>
            <a:ext cx="1370886" cy="446276"/>
          </a:xfrm>
          <a:prstGeom prst="rect">
            <a:avLst/>
          </a:prstGeom>
          <a:noFill/>
        </p:spPr>
        <p:txBody>
          <a:bodyPr wrap="none" lIns="91439" tIns="45720" rIns="91439" bIns="45720" rtlCol="0">
            <a:spAutoFit/>
          </a:bodyPr>
          <a:lstStyle/>
          <a:p>
            <a:r>
              <a:rPr lang="zh-CN" altLang="en-US" sz="2300" b="1" dirty="0"/>
              <a:t>正片开始</a:t>
            </a:r>
          </a:p>
        </p:txBody>
      </p:sp>
    </p:spTree>
    <p:extLst>
      <p:ext uri="{BB962C8B-B14F-4D97-AF65-F5344CB8AC3E}">
        <p14:creationId xmlns:p14="http://schemas.microsoft.com/office/powerpoint/2010/main" val="2117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软件工程课程间关系</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endParaRPr dirty="0">
              <a:solidFill>
                <a:prstClr val="black"/>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83557534"/>
              </p:ext>
            </p:extLst>
          </p:nvPr>
        </p:nvGraphicFramePr>
        <p:xfrm>
          <a:off x="953599" y="1163949"/>
          <a:ext cx="6372707" cy="5664075"/>
        </p:xfrm>
        <a:graphic>
          <a:graphicData uri="http://schemas.openxmlformats.org/presentationml/2006/ole">
            <mc:AlternateContent xmlns:mc="http://schemas.openxmlformats.org/markup-compatibility/2006">
              <mc:Choice xmlns:v="urn:schemas-microsoft-com:vml" Requires="v">
                <p:oleObj spid="_x0000_s2064" name="PDF" r:id="rId3" imgW="0" imgH="0" progId="FoxitReader.Document">
                  <p:embed/>
                </p:oleObj>
              </mc:Choice>
              <mc:Fallback>
                <p:oleObj name="PDF" r:id="rId3" imgW="0" imgH="0" progId="FoxitReader.Document">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599" y="1163949"/>
                        <a:ext cx="6372707" cy="56640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20039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技术选型</a:t>
            </a:r>
            <a:endParaRPr dirty="0">
              <a:solidFill>
                <a:prstClr val="black"/>
              </a:solidFill>
            </a:endParaRPr>
          </a:p>
        </p:txBody>
      </p:sp>
      <p:sp>
        <p:nvSpPr>
          <p:cNvPr id="200" name="TextShape 2"/>
          <p:cNvSpPr txBox="1"/>
          <p:nvPr/>
        </p:nvSpPr>
        <p:spPr>
          <a:xfrm>
            <a:off x="240570" y="1075280"/>
            <a:ext cx="8650530" cy="5782720"/>
          </a:xfrm>
          <a:prstGeom prst="rect">
            <a:avLst/>
          </a:prstGeom>
        </p:spPr>
        <p:txBody>
          <a:bodyPr lIns="89999" tIns="45000" rIns="89999" bIns="45000"/>
          <a:lstStyle/>
          <a:p>
            <a:r>
              <a:rPr lang="zh-CN" altLang="en-US" sz="1800" dirty="0">
                <a:solidFill>
                  <a:srgbClr val="000000"/>
                </a:solidFill>
              </a:rPr>
              <a:t>主力语言</a:t>
            </a:r>
            <a:r>
              <a:rPr lang="en-US" altLang="zh-CN" sz="1800" dirty="0">
                <a:solidFill>
                  <a:srgbClr val="000000"/>
                </a:solidFill>
              </a:rPr>
              <a:t>+</a:t>
            </a:r>
            <a:r>
              <a:rPr lang="zh-CN" altLang="en-US" sz="1800" dirty="0">
                <a:solidFill>
                  <a:srgbClr val="000000"/>
                </a:solidFill>
              </a:rPr>
              <a:t>胶水语言</a:t>
            </a:r>
            <a:r>
              <a:rPr lang="en-US" altLang="zh-CN" sz="1800" dirty="0">
                <a:solidFill>
                  <a:srgbClr val="000000"/>
                </a:solidFill>
              </a:rPr>
              <a:t>+</a:t>
            </a:r>
            <a:r>
              <a:rPr lang="zh-CN" altLang="en-US" sz="1800" dirty="0">
                <a:solidFill>
                  <a:srgbClr val="000000"/>
                </a:solidFill>
              </a:rPr>
              <a:t>数据库</a:t>
            </a:r>
            <a:r>
              <a:rPr lang="en-US" altLang="zh-CN" sz="1800" dirty="0">
                <a:solidFill>
                  <a:srgbClr val="000000"/>
                </a:solidFill>
              </a:rPr>
              <a:t>+</a:t>
            </a:r>
            <a:r>
              <a:rPr lang="zh-CN" altLang="en-US" sz="1800" dirty="0">
                <a:solidFill>
                  <a:srgbClr val="000000"/>
                </a:solidFill>
              </a:rPr>
              <a:t>程序框架</a:t>
            </a:r>
            <a:r>
              <a:rPr lang="en-US" altLang="zh-CN" sz="1800" dirty="0">
                <a:solidFill>
                  <a:srgbClr val="000000"/>
                </a:solidFill>
              </a:rPr>
              <a:t>+</a:t>
            </a:r>
            <a:r>
              <a:rPr lang="zh-CN" altLang="en-US" sz="1800" dirty="0">
                <a:solidFill>
                  <a:srgbClr val="000000"/>
                </a:solidFill>
              </a:rPr>
              <a:t>版本控制</a:t>
            </a:r>
            <a:r>
              <a:rPr lang="en-US" altLang="zh-CN" sz="1800" dirty="0">
                <a:solidFill>
                  <a:srgbClr val="000000"/>
                </a:solidFill>
              </a:rPr>
              <a:t>+</a:t>
            </a:r>
            <a:r>
              <a:rPr lang="zh-CN" altLang="en-US" sz="1800" dirty="0">
                <a:solidFill>
                  <a:srgbClr val="000000"/>
                </a:solidFill>
              </a:rPr>
              <a:t>目标平台</a:t>
            </a:r>
            <a:r>
              <a:rPr lang="en-US" altLang="zh-CN" sz="1800" dirty="0">
                <a:solidFill>
                  <a:srgbClr val="000000"/>
                </a:solidFill>
              </a:rPr>
              <a:t>+</a:t>
            </a:r>
            <a:r>
              <a:rPr lang="zh-CN" altLang="en-US" sz="1800" dirty="0">
                <a:solidFill>
                  <a:srgbClr val="000000"/>
                </a:solidFill>
              </a:rPr>
              <a:t>文档</a:t>
            </a:r>
            <a:r>
              <a:rPr lang="en-US" altLang="zh-CN" sz="1800" dirty="0">
                <a:solidFill>
                  <a:srgbClr val="000000"/>
                </a:solidFill>
              </a:rPr>
              <a:t>+</a:t>
            </a:r>
            <a:r>
              <a:rPr lang="zh-CN" altLang="en-US" sz="1800" dirty="0">
                <a:solidFill>
                  <a:srgbClr val="000000"/>
                </a:solidFill>
              </a:rPr>
              <a:t>其他</a:t>
            </a:r>
            <a:endParaRPr lang="en-US" altLang="zh-CN" sz="1800" dirty="0">
              <a:solidFill>
                <a:srgbClr val="000000"/>
              </a:solidFill>
            </a:endParaRPr>
          </a:p>
          <a:p>
            <a:pPr>
              <a:buFontTx/>
              <a:buBlip>
                <a:blip r:embed="rId2"/>
              </a:buBlip>
            </a:pPr>
            <a:r>
              <a:rPr lang="zh-CN" altLang="en-US" sz="1800" dirty="0" smtClean="0">
                <a:solidFill>
                  <a:srgbClr val="000000"/>
                </a:solidFill>
              </a:rPr>
              <a:t>主力语言：</a:t>
            </a:r>
            <a:r>
              <a:rPr lang="en-US" altLang="zh-CN" sz="1800" dirty="0" smtClean="0">
                <a:solidFill>
                  <a:srgbClr val="C00000"/>
                </a:solidFill>
              </a:rPr>
              <a:t>C/C++</a:t>
            </a:r>
            <a:r>
              <a:rPr lang="zh-CN" altLang="en-US" sz="1800" dirty="0" smtClean="0">
                <a:solidFill>
                  <a:srgbClr val="000000"/>
                </a:solidFill>
              </a:rPr>
              <a:t>、</a:t>
            </a:r>
            <a:r>
              <a:rPr lang="en-US" altLang="zh-CN" sz="1800" dirty="0" smtClean="0">
                <a:solidFill>
                  <a:srgbClr val="C00000"/>
                </a:solidFill>
              </a:rPr>
              <a:t>Java</a:t>
            </a:r>
            <a:r>
              <a:rPr lang="zh-CN" altLang="en-US" sz="1800" dirty="0" smtClean="0">
                <a:solidFill>
                  <a:srgbClr val="000000"/>
                </a:solidFill>
              </a:rPr>
              <a:t>、</a:t>
            </a:r>
            <a:r>
              <a:rPr lang="en-US" altLang="zh-CN" sz="1800" dirty="0" smtClean="0">
                <a:solidFill>
                  <a:srgbClr val="000000"/>
                </a:solidFill>
              </a:rPr>
              <a:t>C#</a:t>
            </a:r>
            <a:r>
              <a:rPr lang="zh-CN" altLang="en-US" sz="1800" dirty="0" smtClean="0">
                <a:solidFill>
                  <a:srgbClr val="000000"/>
                </a:solidFill>
              </a:rPr>
              <a:t>、</a:t>
            </a:r>
            <a:r>
              <a:rPr lang="en-US" altLang="zh-CN" sz="1800" dirty="0" smtClean="0">
                <a:solidFill>
                  <a:srgbClr val="000000"/>
                </a:solidFill>
              </a:rPr>
              <a:t>Swift </a:t>
            </a:r>
            <a:r>
              <a:rPr lang="zh-CN" altLang="en-US" sz="1800" dirty="0" smtClean="0">
                <a:solidFill>
                  <a:srgbClr val="000000"/>
                </a:solidFill>
              </a:rPr>
              <a:t>、</a:t>
            </a:r>
            <a:r>
              <a:rPr lang="en-US" altLang="zh-CN" sz="1800" dirty="0" smtClean="0">
                <a:solidFill>
                  <a:srgbClr val="000000"/>
                </a:solidFill>
              </a:rPr>
              <a:t>Go…</a:t>
            </a:r>
          </a:p>
          <a:p>
            <a:pPr>
              <a:buFontTx/>
              <a:buBlip>
                <a:blip r:embed="rId2"/>
              </a:buBlip>
            </a:pPr>
            <a:r>
              <a:rPr lang="zh-CN" altLang="en-US" sz="1800" dirty="0" smtClean="0">
                <a:solidFill>
                  <a:srgbClr val="000000"/>
                </a:solidFill>
              </a:rPr>
              <a:t>胶水语言：</a:t>
            </a:r>
            <a:r>
              <a:rPr lang="en-US" altLang="zh-CN" sz="1800" dirty="0" smtClean="0">
                <a:solidFill>
                  <a:srgbClr val="000000"/>
                </a:solidFill>
              </a:rPr>
              <a:t>Python</a:t>
            </a:r>
            <a:r>
              <a:rPr lang="zh-CN" altLang="en-US" sz="1800" dirty="0" smtClean="0">
                <a:solidFill>
                  <a:srgbClr val="000000"/>
                </a:solidFill>
              </a:rPr>
              <a:t>、</a:t>
            </a:r>
            <a:r>
              <a:rPr lang="en-US" altLang="zh-CN" sz="1800" dirty="0" smtClean="0">
                <a:solidFill>
                  <a:srgbClr val="C00000"/>
                </a:solidFill>
              </a:rPr>
              <a:t>Perl</a:t>
            </a:r>
            <a:r>
              <a:rPr lang="zh-CN" altLang="en-US" sz="1800" dirty="0" smtClean="0">
                <a:solidFill>
                  <a:srgbClr val="000000"/>
                </a:solidFill>
              </a:rPr>
              <a:t>、</a:t>
            </a:r>
            <a:r>
              <a:rPr lang="en-US" altLang="zh-CN" sz="1800" dirty="0" smtClean="0">
                <a:solidFill>
                  <a:srgbClr val="000000"/>
                </a:solidFill>
              </a:rPr>
              <a:t>PHP</a:t>
            </a:r>
            <a:r>
              <a:rPr lang="zh-CN" altLang="en-US" sz="1800" dirty="0" smtClean="0">
                <a:solidFill>
                  <a:srgbClr val="000000"/>
                </a:solidFill>
              </a:rPr>
              <a:t>、</a:t>
            </a:r>
            <a:r>
              <a:rPr lang="en-US" altLang="zh-CN" sz="1800" dirty="0" smtClean="0">
                <a:solidFill>
                  <a:srgbClr val="000000"/>
                </a:solidFill>
              </a:rPr>
              <a:t>Ruby</a:t>
            </a:r>
            <a:r>
              <a:rPr lang="zh-CN" altLang="en-US" sz="1800" dirty="0" smtClean="0">
                <a:solidFill>
                  <a:srgbClr val="000000"/>
                </a:solidFill>
              </a:rPr>
              <a:t>、</a:t>
            </a:r>
            <a:r>
              <a:rPr lang="en-US" altLang="zh-CN" sz="1800" dirty="0" smtClean="0">
                <a:solidFill>
                  <a:srgbClr val="C00000"/>
                </a:solidFill>
              </a:rPr>
              <a:t>Bash</a:t>
            </a:r>
            <a:r>
              <a:rPr lang="zh-CN" altLang="en-US" sz="1800" dirty="0" smtClean="0">
                <a:solidFill>
                  <a:srgbClr val="000000"/>
                </a:solidFill>
              </a:rPr>
              <a:t>、</a:t>
            </a:r>
            <a:r>
              <a:rPr lang="en-US" altLang="zh-CN" sz="1800" dirty="0" smtClean="0">
                <a:solidFill>
                  <a:srgbClr val="000000"/>
                </a:solidFill>
              </a:rPr>
              <a:t>PowerShell</a:t>
            </a:r>
            <a:r>
              <a:rPr lang="zh-CN" altLang="en-US" sz="1800" dirty="0" smtClean="0">
                <a:solidFill>
                  <a:srgbClr val="000000"/>
                </a:solidFill>
              </a:rPr>
              <a:t>、</a:t>
            </a:r>
            <a:r>
              <a:rPr lang="en-US" altLang="zh-CN" sz="1800" dirty="0" smtClean="0">
                <a:solidFill>
                  <a:srgbClr val="000000"/>
                </a:solidFill>
              </a:rPr>
              <a:t>JavaScript</a:t>
            </a:r>
            <a:r>
              <a:rPr lang="zh-CN" altLang="en-US" sz="1800" dirty="0" smtClean="0">
                <a:solidFill>
                  <a:srgbClr val="000000"/>
                </a:solidFill>
              </a:rPr>
              <a:t>、</a:t>
            </a:r>
            <a:r>
              <a:rPr lang="en-US" altLang="zh-CN" sz="1800" dirty="0" err="1" smtClean="0">
                <a:solidFill>
                  <a:srgbClr val="000000"/>
                </a:solidFill>
              </a:rPr>
              <a:t>Lua</a:t>
            </a:r>
            <a:r>
              <a:rPr lang="zh-CN" altLang="en-US" sz="1800" dirty="0" smtClean="0">
                <a:solidFill>
                  <a:srgbClr val="000000"/>
                </a:solidFill>
              </a:rPr>
              <a:t>、</a:t>
            </a:r>
            <a:r>
              <a:rPr lang="en-US" altLang="zh-CN" sz="1800" dirty="0" smtClean="0">
                <a:solidFill>
                  <a:srgbClr val="C00000"/>
                </a:solidFill>
              </a:rPr>
              <a:t>R</a:t>
            </a:r>
            <a:r>
              <a:rPr lang="zh-CN" altLang="en-US" sz="1800" dirty="0" smtClean="0">
                <a:solidFill>
                  <a:srgbClr val="000000"/>
                </a:solidFill>
              </a:rPr>
              <a:t>、</a:t>
            </a:r>
            <a:r>
              <a:rPr lang="en-US" altLang="zh-CN" sz="1800" dirty="0" err="1" smtClean="0">
                <a:solidFill>
                  <a:srgbClr val="000000"/>
                </a:solidFill>
              </a:rPr>
              <a:t>Matlab</a:t>
            </a:r>
            <a:r>
              <a:rPr lang="zh-CN" altLang="en-US" sz="1800" dirty="0" smtClean="0">
                <a:solidFill>
                  <a:srgbClr val="000000"/>
                </a:solidFill>
              </a:rPr>
              <a:t>、</a:t>
            </a:r>
            <a:r>
              <a:rPr lang="en-US" altLang="zh-CN" sz="1800" dirty="0" smtClean="0">
                <a:solidFill>
                  <a:srgbClr val="000000"/>
                </a:solidFill>
              </a:rPr>
              <a:t>Julia …</a:t>
            </a:r>
          </a:p>
          <a:p>
            <a:pPr>
              <a:buFontTx/>
              <a:buBlip>
                <a:blip r:embed="rId2"/>
              </a:buBlip>
            </a:pPr>
            <a:r>
              <a:rPr lang="zh-CN" altLang="en-US" sz="1800" dirty="0" smtClean="0">
                <a:solidFill>
                  <a:srgbClr val="000000"/>
                </a:solidFill>
              </a:rPr>
              <a:t>数据库：</a:t>
            </a:r>
            <a:r>
              <a:rPr lang="en-US" altLang="zh-CN" sz="1800" dirty="0" smtClean="0">
                <a:solidFill>
                  <a:srgbClr val="C00000"/>
                </a:solidFill>
              </a:rPr>
              <a:t>Oracle</a:t>
            </a:r>
            <a:r>
              <a:rPr lang="zh-CN" altLang="en-US" sz="1800" dirty="0" smtClean="0">
                <a:solidFill>
                  <a:srgbClr val="000000"/>
                </a:solidFill>
              </a:rPr>
              <a:t>、</a:t>
            </a:r>
            <a:r>
              <a:rPr lang="en-US" altLang="zh-CN" sz="1800" dirty="0" smtClean="0">
                <a:solidFill>
                  <a:srgbClr val="000000"/>
                </a:solidFill>
              </a:rPr>
              <a:t>MySQL</a:t>
            </a:r>
            <a:r>
              <a:rPr lang="zh-CN" altLang="en-US" sz="1800" dirty="0" smtClean="0">
                <a:solidFill>
                  <a:srgbClr val="000000"/>
                </a:solidFill>
              </a:rPr>
              <a:t>、</a:t>
            </a:r>
            <a:r>
              <a:rPr lang="en-US" altLang="zh-CN" sz="1800" dirty="0" err="1" smtClean="0">
                <a:solidFill>
                  <a:srgbClr val="000000"/>
                </a:solidFill>
              </a:rPr>
              <a:t>Postgresql</a:t>
            </a:r>
            <a:r>
              <a:rPr lang="zh-CN" altLang="en-US" sz="1800" dirty="0" smtClean="0">
                <a:solidFill>
                  <a:srgbClr val="000000"/>
                </a:solidFill>
              </a:rPr>
              <a:t>、</a:t>
            </a:r>
            <a:r>
              <a:rPr lang="en-US" altLang="zh-CN" sz="1800" dirty="0" err="1" smtClean="0">
                <a:solidFill>
                  <a:srgbClr val="C00000"/>
                </a:solidFill>
              </a:rPr>
              <a:t>MongoDB</a:t>
            </a:r>
            <a:r>
              <a:rPr lang="zh-CN" altLang="en-US" sz="1800" dirty="0" smtClean="0">
                <a:solidFill>
                  <a:srgbClr val="000000"/>
                </a:solidFill>
              </a:rPr>
              <a:t>、</a:t>
            </a:r>
            <a:r>
              <a:rPr lang="en-US" altLang="zh-CN" sz="1800" dirty="0" err="1" smtClean="0">
                <a:solidFill>
                  <a:srgbClr val="000000"/>
                </a:solidFill>
              </a:rPr>
              <a:t>Redis</a:t>
            </a:r>
            <a:r>
              <a:rPr lang="zh-CN" altLang="en-US" sz="1800" dirty="0">
                <a:solidFill>
                  <a:srgbClr val="000000"/>
                </a:solidFill>
              </a:rPr>
              <a:t> </a:t>
            </a:r>
            <a:r>
              <a:rPr lang="en-US" altLang="zh-CN" sz="1800" dirty="0" smtClean="0">
                <a:solidFill>
                  <a:srgbClr val="000000"/>
                </a:solidFill>
              </a:rPr>
              <a:t>…</a:t>
            </a:r>
          </a:p>
          <a:p>
            <a:pPr>
              <a:buFontTx/>
              <a:buBlip>
                <a:blip r:embed="rId2"/>
              </a:buBlip>
            </a:pPr>
            <a:r>
              <a:rPr lang="zh-CN" altLang="en-US" sz="1800" dirty="0" smtClean="0">
                <a:solidFill>
                  <a:srgbClr val="000000"/>
                </a:solidFill>
              </a:rPr>
              <a:t>程序框架：</a:t>
            </a:r>
            <a:endParaRPr lang="en-US" altLang="zh-CN" sz="1800" dirty="0" smtClean="0">
              <a:solidFill>
                <a:srgbClr val="000000"/>
              </a:solidFill>
            </a:endParaRPr>
          </a:p>
          <a:p>
            <a:pPr lvl="1">
              <a:buFontTx/>
              <a:buBlip>
                <a:blip r:embed="rId2"/>
              </a:buBlip>
            </a:pPr>
            <a:r>
              <a:rPr lang="en-US" altLang="zh-CN" sz="1800" dirty="0" smtClean="0">
                <a:solidFill>
                  <a:srgbClr val="000000"/>
                </a:solidFill>
              </a:rPr>
              <a:t>Web</a:t>
            </a:r>
            <a:r>
              <a:rPr lang="zh-CN" altLang="en-US" sz="1800" dirty="0" smtClean="0">
                <a:solidFill>
                  <a:srgbClr val="000000"/>
                </a:solidFill>
              </a:rPr>
              <a:t>：</a:t>
            </a:r>
            <a:r>
              <a:rPr lang="en-US" altLang="zh-CN" sz="1800" dirty="0" smtClean="0">
                <a:solidFill>
                  <a:srgbClr val="C00000"/>
                </a:solidFill>
              </a:rPr>
              <a:t>J2EE</a:t>
            </a:r>
            <a:r>
              <a:rPr lang="zh-CN" altLang="en-US" sz="1800" dirty="0" smtClean="0">
                <a:solidFill>
                  <a:srgbClr val="000000"/>
                </a:solidFill>
              </a:rPr>
              <a:t>、</a:t>
            </a:r>
            <a:r>
              <a:rPr lang="en-US" altLang="zh-CN" sz="1800" dirty="0" smtClean="0">
                <a:solidFill>
                  <a:srgbClr val="000000"/>
                </a:solidFill>
              </a:rPr>
              <a:t>Dancer</a:t>
            </a:r>
            <a:r>
              <a:rPr lang="zh-CN" altLang="en-US" sz="1800" dirty="0" smtClean="0">
                <a:solidFill>
                  <a:srgbClr val="000000"/>
                </a:solidFill>
              </a:rPr>
              <a:t>、</a:t>
            </a:r>
            <a:r>
              <a:rPr lang="en-US" altLang="zh-CN" sz="1800" dirty="0" err="1" smtClean="0">
                <a:solidFill>
                  <a:srgbClr val="000000"/>
                </a:solidFill>
              </a:rPr>
              <a:t>Django</a:t>
            </a:r>
            <a:r>
              <a:rPr lang="zh-CN" altLang="en-US" sz="1800" dirty="0" smtClean="0">
                <a:solidFill>
                  <a:srgbClr val="000000"/>
                </a:solidFill>
              </a:rPr>
              <a:t>、</a:t>
            </a:r>
            <a:r>
              <a:rPr lang="en-US" altLang="zh-CN" sz="1800" dirty="0" smtClean="0">
                <a:solidFill>
                  <a:srgbClr val="000000"/>
                </a:solidFill>
              </a:rPr>
              <a:t>Ruby on Rails</a:t>
            </a:r>
            <a:r>
              <a:rPr lang="zh-CN" altLang="en-US" sz="1800" dirty="0" smtClean="0">
                <a:solidFill>
                  <a:srgbClr val="000000"/>
                </a:solidFill>
              </a:rPr>
              <a:t>、</a:t>
            </a:r>
            <a:r>
              <a:rPr lang="en-US" altLang="zh-CN" sz="1800" dirty="0" err="1" smtClean="0">
                <a:solidFill>
                  <a:srgbClr val="000000"/>
                </a:solidFill>
              </a:rPr>
              <a:t>Zend</a:t>
            </a:r>
            <a:r>
              <a:rPr lang="en-US" altLang="zh-CN" sz="1800" dirty="0" smtClean="0">
                <a:solidFill>
                  <a:srgbClr val="000000"/>
                </a:solidFill>
              </a:rPr>
              <a:t> …</a:t>
            </a:r>
          </a:p>
          <a:p>
            <a:pPr lvl="1">
              <a:buFontTx/>
              <a:buBlip>
                <a:blip r:embed="rId2"/>
              </a:buBlip>
            </a:pPr>
            <a:r>
              <a:rPr lang="zh-CN" altLang="en-US" sz="1800" dirty="0">
                <a:solidFill>
                  <a:srgbClr val="000000"/>
                </a:solidFill>
              </a:rPr>
              <a:t>数据</a:t>
            </a:r>
            <a:r>
              <a:rPr lang="zh-CN" altLang="en-US" sz="1800" dirty="0" smtClean="0">
                <a:solidFill>
                  <a:srgbClr val="000000"/>
                </a:solidFill>
              </a:rPr>
              <a:t>挖掘</a:t>
            </a:r>
            <a:r>
              <a:rPr lang="en-US" altLang="zh-CN" sz="1800" dirty="0" smtClean="0">
                <a:solidFill>
                  <a:srgbClr val="000000"/>
                </a:solidFill>
              </a:rPr>
              <a:t>/</a:t>
            </a:r>
            <a:r>
              <a:rPr lang="zh-CN" altLang="en-US" sz="1800" dirty="0" smtClean="0">
                <a:solidFill>
                  <a:srgbClr val="000000"/>
                </a:solidFill>
              </a:rPr>
              <a:t>机器学习：</a:t>
            </a:r>
            <a:r>
              <a:rPr lang="en-US" altLang="zh-CN" sz="1800" dirty="0" smtClean="0">
                <a:solidFill>
                  <a:srgbClr val="000000"/>
                </a:solidFill>
              </a:rPr>
              <a:t>torch</a:t>
            </a:r>
            <a:r>
              <a:rPr lang="zh-CN" altLang="en-US" sz="1800" dirty="0" smtClean="0">
                <a:solidFill>
                  <a:srgbClr val="000000"/>
                </a:solidFill>
              </a:rPr>
              <a:t>、</a:t>
            </a:r>
            <a:r>
              <a:rPr lang="en-US" altLang="zh-CN" sz="1800" dirty="0" err="1" smtClean="0">
                <a:solidFill>
                  <a:srgbClr val="000000"/>
                </a:solidFill>
              </a:rPr>
              <a:t>Weka</a:t>
            </a:r>
            <a:r>
              <a:rPr lang="zh-CN" altLang="en-US" sz="1800" dirty="0" smtClean="0">
                <a:solidFill>
                  <a:srgbClr val="000000"/>
                </a:solidFill>
              </a:rPr>
              <a:t>、</a:t>
            </a:r>
            <a:r>
              <a:rPr lang="en-US" altLang="zh-CN" sz="1800" dirty="0" smtClean="0">
                <a:solidFill>
                  <a:srgbClr val="C00000"/>
                </a:solidFill>
              </a:rPr>
              <a:t>CRAN</a:t>
            </a:r>
            <a:r>
              <a:rPr lang="en-US" altLang="zh-CN" sz="1800" dirty="0" smtClean="0">
                <a:solidFill>
                  <a:srgbClr val="000000"/>
                </a:solidFill>
              </a:rPr>
              <a:t> </a:t>
            </a:r>
            <a:r>
              <a:rPr lang="en-US" altLang="zh-CN" sz="1800" dirty="0">
                <a:solidFill>
                  <a:srgbClr val="000000"/>
                </a:solidFill>
              </a:rPr>
              <a:t>(repo rather than lib)</a:t>
            </a:r>
            <a:r>
              <a:rPr lang="zh-CN" altLang="en-US" sz="1800" dirty="0" smtClean="0">
                <a:solidFill>
                  <a:srgbClr val="000000"/>
                </a:solidFill>
              </a:rPr>
              <a:t>、</a:t>
            </a:r>
            <a:r>
              <a:rPr lang="en-US" altLang="zh-CN" sz="1800" dirty="0" err="1" smtClean="0">
                <a:solidFill>
                  <a:srgbClr val="000000"/>
                </a:solidFill>
              </a:rPr>
              <a:t>numpy</a:t>
            </a:r>
            <a:r>
              <a:rPr lang="zh-CN" altLang="en-US" sz="1800" dirty="0" smtClean="0">
                <a:solidFill>
                  <a:srgbClr val="000000"/>
                </a:solidFill>
              </a:rPr>
              <a:t>、</a:t>
            </a:r>
            <a:r>
              <a:rPr lang="en-US" altLang="zh-CN" sz="1800" dirty="0" err="1" smtClean="0">
                <a:solidFill>
                  <a:srgbClr val="000000"/>
                </a:solidFill>
              </a:rPr>
              <a:t>sk</a:t>
            </a:r>
            <a:r>
              <a:rPr lang="en-US" altLang="zh-CN" sz="1800" dirty="0" smtClean="0">
                <a:solidFill>
                  <a:srgbClr val="000000"/>
                </a:solidFill>
              </a:rPr>
              <a:t>-learn</a:t>
            </a:r>
            <a:r>
              <a:rPr lang="zh-CN" altLang="en-US" sz="1800" dirty="0" smtClean="0">
                <a:solidFill>
                  <a:srgbClr val="000000"/>
                </a:solidFill>
              </a:rPr>
              <a:t>、</a:t>
            </a:r>
            <a:r>
              <a:rPr lang="en-US" altLang="zh-CN" sz="1800" dirty="0" err="1" smtClean="0">
                <a:solidFill>
                  <a:srgbClr val="000000"/>
                </a:solidFill>
              </a:rPr>
              <a:t>tensorflow</a:t>
            </a:r>
            <a:r>
              <a:rPr lang="zh-CN" altLang="en-US" sz="1800" dirty="0" smtClean="0">
                <a:solidFill>
                  <a:srgbClr val="000000"/>
                </a:solidFill>
              </a:rPr>
              <a:t>、</a:t>
            </a:r>
            <a:r>
              <a:rPr lang="en-US" altLang="zh-CN" sz="1800" dirty="0" err="1" smtClean="0">
                <a:solidFill>
                  <a:srgbClr val="000000"/>
                </a:solidFill>
              </a:rPr>
              <a:t>theano</a:t>
            </a:r>
            <a:r>
              <a:rPr lang="en-US" altLang="zh-CN" sz="1800" dirty="0" smtClean="0">
                <a:solidFill>
                  <a:srgbClr val="000000"/>
                </a:solidFill>
              </a:rPr>
              <a:t> …</a:t>
            </a:r>
          </a:p>
          <a:p>
            <a:pPr lvl="1">
              <a:buFontTx/>
              <a:buBlip>
                <a:blip r:embed="rId2"/>
              </a:buBlip>
            </a:pPr>
            <a:r>
              <a:rPr lang="zh-CN" altLang="en-US" sz="1800" dirty="0" smtClean="0">
                <a:solidFill>
                  <a:srgbClr val="000000"/>
                </a:solidFill>
              </a:rPr>
              <a:t>前端：</a:t>
            </a:r>
            <a:r>
              <a:rPr lang="en-US" altLang="zh-CN" sz="1800" dirty="0" err="1" smtClean="0">
                <a:solidFill>
                  <a:srgbClr val="C00000"/>
                </a:solidFill>
              </a:rPr>
              <a:t>JQuery</a:t>
            </a:r>
            <a:r>
              <a:rPr lang="zh-CN" altLang="en-US" sz="1800" dirty="0" smtClean="0">
                <a:solidFill>
                  <a:srgbClr val="000000"/>
                </a:solidFill>
              </a:rPr>
              <a:t>、</a:t>
            </a:r>
            <a:r>
              <a:rPr lang="en-US" altLang="zh-CN" sz="1800" dirty="0" smtClean="0">
                <a:solidFill>
                  <a:srgbClr val="000000"/>
                </a:solidFill>
              </a:rPr>
              <a:t>Angular</a:t>
            </a:r>
            <a:r>
              <a:rPr lang="zh-CN" altLang="en-US" sz="1800" dirty="0" smtClean="0">
                <a:solidFill>
                  <a:srgbClr val="000000"/>
                </a:solidFill>
              </a:rPr>
              <a:t>、</a:t>
            </a:r>
            <a:r>
              <a:rPr lang="en-US" altLang="zh-CN" sz="1800" dirty="0" smtClean="0">
                <a:solidFill>
                  <a:srgbClr val="000000"/>
                </a:solidFill>
              </a:rPr>
              <a:t>Express</a:t>
            </a:r>
            <a:r>
              <a:rPr lang="zh-CN" altLang="en-US" sz="1800" dirty="0" smtClean="0">
                <a:solidFill>
                  <a:srgbClr val="000000"/>
                </a:solidFill>
              </a:rPr>
              <a:t>、</a:t>
            </a:r>
            <a:r>
              <a:rPr lang="en-US" altLang="zh-CN" sz="1800" dirty="0" smtClean="0">
                <a:solidFill>
                  <a:srgbClr val="000000"/>
                </a:solidFill>
              </a:rPr>
              <a:t>Ext.js</a:t>
            </a:r>
            <a:r>
              <a:rPr lang="zh-CN" altLang="en-US" sz="1800" dirty="0" smtClean="0">
                <a:solidFill>
                  <a:srgbClr val="000000"/>
                </a:solidFill>
              </a:rPr>
              <a:t>、</a:t>
            </a:r>
            <a:r>
              <a:rPr lang="en-US" altLang="zh-CN" sz="1800" dirty="0" smtClean="0">
                <a:solidFill>
                  <a:srgbClr val="000000"/>
                </a:solidFill>
              </a:rPr>
              <a:t>Bootstrap …</a:t>
            </a:r>
          </a:p>
          <a:p>
            <a:pPr lvl="1">
              <a:buFontTx/>
              <a:buBlip>
                <a:blip r:embed="rId2"/>
              </a:buBlip>
            </a:pPr>
            <a:r>
              <a:rPr lang="en-US" altLang="zh-CN" sz="1800" dirty="0" smtClean="0">
                <a:solidFill>
                  <a:srgbClr val="000000"/>
                </a:solidFill>
              </a:rPr>
              <a:t>GUI</a:t>
            </a:r>
            <a:r>
              <a:rPr lang="zh-CN" altLang="en-US" sz="1800" dirty="0" smtClean="0">
                <a:solidFill>
                  <a:srgbClr val="000000"/>
                </a:solidFill>
              </a:rPr>
              <a:t>：</a:t>
            </a:r>
            <a:r>
              <a:rPr lang="en-US" altLang="zh-CN" sz="1800" dirty="0" err="1" smtClean="0">
                <a:solidFill>
                  <a:srgbClr val="C00000"/>
                </a:solidFill>
              </a:rPr>
              <a:t>Qt</a:t>
            </a:r>
            <a:r>
              <a:rPr lang="zh-CN" altLang="en-US" sz="1800" dirty="0" smtClean="0">
                <a:solidFill>
                  <a:srgbClr val="000000"/>
                </a:solidFill>
              </a:rPr>
              <a:t>、</a:t>
            </a:r>
            <a:r>
              <a:rPr lang="en-US" altLang="zh-CN" sz="1800" dirty="0" err="1" smtClean="0">
                <a:solidFill>
                  <a:srgbClr val="000000"/>
                </a:solidFill>
              </a:rPr>
              <a:t>Gtk</a:t>
            </a:r>
            <a:r>
              <a:rPr lang="zh-CN" altLang="en-US" sz="1800" dirty="0" smtClean="0">
                <a:solidFill>
                  <a:srgbClr val="000000"/>
                </a:solidFill>
              </a:rPr>
              <a:t>、</a:t>
            </a:r>
            <a:r>
              <a:rPr lang="en-US" altLang="zh-CN" sz="1800" dirty="0" smtClean="0">
                <a:solidFill>
                  <a:srgbClr val="C00000"/>
                </a:solidFill>
              </a:rPr>
              <a:t>MFC</a:t>
            </a:r>
            <a:r>
              <a:rPr lang="zh-CN" altLang="en-US" sz="1800" dirty="0" smtClean="0">
                <a:solidFill>
                  <a:srgbClr val="000000"/>
                </a:solidFill>
              </a:rPr>
              <a:t>、</a:t>
            </a:r>
            <a:r>
              <a:rPr lang="en-US" altLang="zh-CN" sz="1800" dirty="0" smtClean="0">
                <a:solidFill>
                  <a:srgbClr val="000000"/>
                </a:solidFill>
              </a:rPr>
              <a:t>WPF</a:t>
            </a:r>
            <a:r>
              <a:rPr lang="zh-CN" altLang="en-US" sz="1800" dirty="0" smtClean="0">
                <a:solidFill>
                  <a:srgbClr val="000000"/>
                </a:solidFill>
              </a:rPr>
              <a:t>、</a:t>
            </a:r>
            <a:r>
              <a:rPr lang="en-US" altLang="zh-CN" sz="1800" dirty="0" err="1" smtClean="0">
                <a:solidFill>
                  <a:srgbClr val="000000"/>
                </a:solidFill>
              </a:rPr>
              <a:t>wxWidgets</a:t>
            </a:r>
            <a:r>
              <a:rPr lang="en-US" altLang="zh-CN" sz="1800" dirty="0" smtClean="0">
                <a:solidFill>
                  <a:srgbClr val="000000"/>
                </a:solidFill>
              </a:rPr>
              <a:t> …</a:t>
            </a:r>
          </a:p>
          <a:p>
            <a:pPr lvl="1">
              <a:buFontTx/>
              <a:buBlip>
                <a:blip r:embed="rId2"/>
              </a:buBlip>
            </a:pPr>
            <a:r>
              <a:rPr lang="zh-CN" altLang="en-US" sz="1800" dirty="0" smtClean="0">
                <a:solidFill>
                  <a:srgbClr val="000000"/>
                </a:solidFill>
              </a:rPr>
              <a:t>软件测试：</a:t>
            </a:r>
            <a:r>
              <a:rPr lang="en-US" altLang="zh-CN" sz="1800" dirty="0" err="1" smtClean="0">
                <a:solidFill>
                  <a:srgbClr val="000000"/>
                </a:solidFill>
              </a:rPr>
              <a:t>cpptest</a:t>
            </a:r>
            <a:r>
              <a:rPr lang="zh-CN" altLang="en-US" sz="1800" dirty="0" smtClean="0">
                <a:solidFill>
                  <a:srgbClr val="000000"/>
                </a:solidFill>
              </a:rPr>
              <a:t>、</a:t>
            </a:r>
            <a:r>
              <a:rPr lang="en-US" altLang="zh-CN" sz="1800" dirty="0" err="1" smtClean="0">
                <a:solidFill>
                  <a:srgbClr val="000000"/>
                </a:solidFill>
              </a:rPr>
              <a:t>Googletest</a:t>
            </a:r>
            <a:r>
              <a:rPr lang="zh-CN" altLang="en-US" sz="1800" dirty="0" smtClean="0">
                <a:solidFill>
                  <a:srgbClr val="000000"/>
                </a:solidFill>
              </a:rPr>
              <a:t>、</a:t>
            </a:r>
            <a:r>
              <a:rPr lang="en-US" altLang="zh-CN" sz="1800" dirty="0" err="1" smtClean="0">
                <a:solidFill>
                  <a:srgbClr val="C00000"/>
                </a:solidFill>
              </a:rPr>
              <a:t>Junit</a:t>
            </a:r>
            <a:r>
              <a:rPr lang="en-US" altLang="zh-CN" sz="1800" dirty="0" smtClean="0">
                <a:solidFill>
                  <a:srgbClr val="C00000"/>
                </a:solidFill>
              </a:rPr>
              <a:t> </a:t>
            </a:r>
            <a:r>
              <a:rPr lang="en-US" altLang="zh-CN" sz="1800" dirty="0" smtClean="0">
                <a:solidFill>
                  <a:srgbClr val="000000"/>
                </a:solidFill>
              </a:rPr>
              <a:t>…</a:t>
            </a:r>
          </a:p>
          <a:p>
            <a:pPr lvl="1">
              <a:buFontTx/>
              <a:buBlip>
                <a:blip r:embed="rId2"/>
              </a:buBlip>
            </a:pPr>
            <a:r>
              <a:rPr lang="zh-CN" altLang="en-US" sz="1800" dirty="0" smtClean="0">
                <a:solidFill>
                  <a:srgbClr val="000000"/>
                </a:solidFill>
              </a:rPr>
              <a:t>分布式系统：</a:t>
            </a:r>
            <a:r>
              <a:rPr lang="en-US" altLang="zh-CN" sz="1800" dirty="0" err="1" smtClean="0">
                <a:solidFill>
                  <a:srgbClr val="000000"/>
                </a:solidFill>
              </a:rPr>
              <a:t>OpenMPI</a:t>
            </a:r>
            <a:r>
              <a:rPr lang="zh-CN" altLang="en-US" sz="1800" dirty="0" smtClean="0">
                <a:solidFill>
                  <a:srgbClr val="000000"/>
                </a:solidFill>
              </a:rPr>
              <a:t>、</a:t>
            </a:r>
            <a:r>
              <a:rPr lang="en-US" altLang="zh-CN" sz="1800" dirty="0" err="1" smtClean="0">
                <a:solidFill>
                  <a:srgbClr val="C00000"/>
                </a:solidFill>
              </a:rPr>
              <a:t>Hadoop</a:t>
            </a:r>
            <a:r>
              <a:rPr lang="zh-CN" altLang="en-US" sz="1800" dirty="0" smtClean="0">
                <a:solidFill>
                  <a:srgbClr val="000000"/>
                </a:solidFill>
              </a:rPr>
              <a:t>、</a:t>
            </a:r>
            <a:r>
              <a:rPr lang="en-US" altLang="zh-CN" sz="1800" dirty="0" smtClean="0">
                <a:solidFill>
                  <a:srgbClr val="000000"/>
                </a:solidFill>
              </a:rPr>
              <a:t>Spark</a:t>
            </a:r>
            <a:r>
              <a:rPr lang="zh-CN" altLang="en-US" sz="1800" dirty="0" smtClean="0">
                <a:solidFill>
                  <a:srgbClr val="000000"/>
                </a:solidFill>
              </a:rPr>
              <a:t>、</a:t>
            </a:r>
            <a:r>
              <a:rPr lang="en-US" altLang="zh-CN" sz="1800" dirty="0" smtClean="0">
                <a:solidFill>
                  <a:srgbClr val="000000"/>
                </a:solidFill>
              </a:rPr>
              <a:t>Storm …</a:t>
            </a:r>
          </a:p>
          <a:p>
            <a:pPr lvl="1">
              <a:buFontTx/>
              <a:buBlip>
                <a:blip r:embed="rId2"/>
              </a:buBlip>
            </a:pPr>
            <a:r>
              <a:rPr lang="zh-CN" altLang="en-US" sz="1800" dirty="0" smtClean="0">
                <a:solidFill>
                  <a:srgbClr val="000000"/>
                </a:solidFill>
              </a:rPr>
              <a:t>虚拟化：</a:t>
            </a:r>
            <a:r>
              <a:rPr lang="en-US" altLang="zh-CN" sz="1800" dirty="0" err="1" smtClean="0">
                <a:solidFill>
                  <a:srgbClr val="000000"/>
                </a:solidFill>
              </a:rPr>
              <a:t>Openstack</a:t>
            </a:r>
            <a:r>
              <a:rPr lang="zh-CN" altLang="en-US" sz="1800" dirty="0" smtClean="0">
                <a:solidFill>
                  <a:srgbClr val="000000"/>
                </a:solidFill>
              </a:rPr>
              <a:t>、</a:t>
            </a:r>
            <a:r>
              <a:rPr lang="en-US" altLang="zh-CN" sz="1800" dirty="0" err="1" smtClean="0">
                <a:solidFill>
                  <a:srgbClr val="000000"/>
                </a:solidFill>
              </a:rPr>
              <a:t>Docker</a:t>
            </a:r>
            <a:r>
              <a:rPr lang="zh-CN" altLang="en-US" sz="1800" dirty="0" smtClean="0">
                <a:solidFill>
                  <a:srgbClr val="000000"/>
                </a:solidFill>
              </a:rPr>
              <a:t>、</a:t>
            </a:r>
            <a:r>
              <a:rPr lang="en-US" altLang="zh-CN" sz="1800" dirty="0" err="1" smtClean="0">
                <a:solidFill>
                  <a:srgbClr val="C00000"/>
                </a:solidFill>
              </a:rPr>
              <a:t>debootstrap</a:t>
            </a:r>
            <a:r>
              <a:rPr lang="en-US" altLang="zh-CN" sz="1800" dirty="0" smtClean="0">
                <a:solidFill>
                  <a:srgbClr val="000000"/>
                </a:solidFill>
              </a:rPr>
              <a:t> …</a:t>
            </a:r>
            <a:endParaRPr lang="en-US" altLang="zh-CN" sz="1800" dirty="0" smtClean="0">
              <a:solidFill>
                <a:srgbClr val="C00000"/>
              </a:solidFill>
            </a:endParaRPr>
          </a:p>
          <a:p>
            <a:pPr>
              <a:buFontTx/>
              <a:buBlip>
                <a:blip r:embed="rId2"/>
              </a:buBlip>
            </a:pPr>
            <a:r>
              <a:rPr lang="zh-CN" altLang="en-US" sz="1800" dirty="0" smtClean="0">
                <a:solidFill>
                  <a:prstClr val="black"/>
                </a:solidFill>
              </a:rPr>
              <a:t>版本控制：</a:t>
            </a:r>
            <a:r>
              <a:rPr lang="en-US" altLang="zh-CN" sz="1800" dirty="0" smtClean="0">
                <a:solidFill>
                  <a:prstClr val="black"/>
                </a:solidFill>
              </a:rPr>
              <a:t>SVN</a:t>
            </a:r>
            <a:r>
              <a:rPr lang="zh-CN" altLang="en-US" sz="1800" dirty="0" smtClean="0">
                <a:solidFill>
                  <a:prstClr val="black"/>
                </a:solidFill>
              </a:rPr>
              <a:t>、</a:t>
            </a:r>
            <a:r>
              <a:rPr lang="en-US" altLang="zh-CN" sz="1800" dirty="0" err="1" smtClean="0">
                <a:solidFill>
                  <a:srgbClr val="C00000"/>
                </a:solidFill>
              </a:rPr>
              <a:t>Git</a:t>
            </a:r>
            <a:r>
              <a:rPr lang="zh-CN" altLang="en-US" sz="1800" dirty="0" smtClean="0">
                <a:solidFill>
                  <a:prstClr val="black"/>
                </a:solidFill>
              </a:rPr>
              <a:t>、</a:t>
            </a:r>
            <a:r>
              <a:rPr lang="en-US" altLang="zh-CN" sz="1800" dirty="0" smtClean="0">
                <a:solidFill>
                  <a:prstClr val="black"/>
                </a:solidFill>
              </a:rPr>
              <a:t>Mercurial</a:t>
            </a:r>
            <a:r>
              <a:rPr lang="en-US" altLang="zh-CN" sz="1800" dirty="0" smtClean="0">
                <a:solidFill>
                  <a:srgbClr val="000000"/>
                </a:solidFill>
              </a:rPr>
              <a:t> …</a:t>
            </a:r>
            <a:endParaRPr lang="en-US" altLang="zh-CN" sz="1800" dirty="0" smtClean="0">
              <a:solidFill>
                <a:prstClr val="black"/>
              </a:solidFill>
            </a:endParaRPr>
          </a:p>
          <a:p>
            <a:pPr>
              <a:buFontTx/>
              <a:buBlip>
                <a:blip r:embed="rId2"/>
              </a:buBlip>
            </a:pPr>
            <a:r>
              <a:rPr lang="zh-CN" altLang="en-US" sz="1800" dirty="0" smtClean="0">
                <a:solidFill>
                  <a:prstClr val="black"/>
                </a:solidFill>
              </a:rPr>
              <a:t>目标平台：</a:t>
            </a:r>
            <a:r>
              <a:rPr lang="en-US" altLang="zh-CN" sz="1800" dirty="0" smtClean="0">
                <a:solidFill>
                  <a:prstClr val="black"/>
                </a:solidFill>
              </a:rPr>
              <a:t>Windows</a:t>
            </a:r>
            <a:r>
              <a:rPr lang="zh-CN" altLang="en-US" sz="1800" dirty="0" smtClean="0">
                <a:solidFill>
                  <a:prstClr val="black"/>
                </a:solidFill>
              </a:rPr>
              <a:t>、</a:t>
            </a:r>
            <a:r>
              <a:rPr lang="en-US" altLang="zh-CN" sz="1800" dirty="0" smtClean="0">
                <a:solidFill>
                  <a:srgbClr val="C00000"/>
                </a:solidFill>
              </a:rPr>
              <a:t>Linux</a:t>
            </a:r>
            <a:r>
              <a:rPr lang="zh-CN" altLang="en-US" sz="1800" dirty="0" smtClean="0">
                <a:solidFill>
                  <a:prstClr val="black"/>
                </a:solidFill>
              </a:rPr>
              <a:t>、</a:t>
            </a:r>
            <a:r>
              <a:rPr lang="en-US" altLang="zh-CN" sz="1800" dirty="0" smtClean="0">
                <a:solidFill>
                  <a:prstClr val="black"/>
                </a:solidFill>
              </a:rPr>
              <a:t>OSX</a:t>
            </a:r>
            <a:r>
              <a:rPr lang="en-US" altLang="zh-CN" sz="1800" dirty="0" smtClean="0">
                <a:solidFill>
                  <a:srgbClr val="000000"/>
                </a:solidFill>
              </a:rPr>
              <a:t> …</a:t>
            </a:r>
            <a:endParaRPr lang="en-US" altLang="zh-CN" sz="1800" dirty="0" smtClean="0">
              <a:solidFill>
                <a:prstClr val="black"/>
              </a:solidFill>
            </a:endParaRPr>
          </a:p>
          <a:p>
            <a:pPr>
              <a:buFontTx/>
              <a:buBlip>
                <a:blip r:embed="rId2"/>
              </a:buBlip>
            </a:pPr>
            <a:r>
              <a:rPr lang="zh-CN" altLang="en-US" sz="1800" dirty="0" smtClean="0">
                <a:solidFill>
                  <a:prstClr val="black"/>
                </a:solidFill>
              </a:rPr>
              <a:t>文档：</a:t>
            </a:r>
            <a:r>
              <a:rPr lang="en-US" altLang="zh-CN" sz="1800" dirty="0" err="1" smtClean="0">
                <a:solidFill>
                  <a:srgbClr val="C00000"/>
                </a:solidFill>
              </a:rPr>
              <a:t>LaTeX</a:t>
            </a:r>
            <a:r>
              <a:rPr lang="zh-CN" altLang="en-US" sz="1800" dirty="0" smtClean="0">
                <a:solidFill>
                  <a:prstClr val="black"/>
                </a:solidFill>
              </a:rPr>
              <a:t>、</a:t>
            </a:r>
            <a:r>
              <a:rPr lang="en-US" altLang="zh-CN" sz="1800" dirty="0" smtClean="0">
                <a:solidFill>
                  <a:prstClr val="black"/>
                </a:solidFill>
              </a:rPr>
              <a:t>MS Office</a:t>
            </a:r>
            <a:r>
              <a:rPr lang="zh-CN" altLang="en-US" sz="1800" dirty="0" smtClean="0">
                <a:solidFill>
                  <a:prstClr val="black"/>
                </a:solidFill>
              </a:rPr>
              <a:t>、</a:t>
            </a:r>
            <a:r>
              <a:rPr lang="en-US" altLang="zh-CN" sz="1800" dirty="0" err="1" smtClean="0">
                <a:solidFill>
                  <a:prstClr val="black"/>
                </a:solidFill>
              </a:rPr>
              <a:t>Doxygen</a:t>
            </a:r>
            <a:r>
              <a:rPr lang="zh-CN" altLang="en-US" sz="1800" dirty="0" smtClean="0">
                <a:solidFill>
                  <a:prstClr val="black"/>
                </a:solidFill>
              </a:rPr>
              <a:t>、</a:t>
            </a:r>
            <a:r>
              <a:rPr lang="en-US" altLang="zh-CN" sz="1800" dirty="0" smtClean="0">
                <a:solidFill>
                  <a:srgbClr val="C00000"/>
                </a:solidFill>
              </a:rPr>
              <a:t>Wiki</a:t>
            </a:r>
            <a:r>
              <a:rPr lang="en-US" altLang="zh-CN" sz="1800" dirty="0" smtClean="0">
                <a:solidFill>
                  <a:srgbClr val="000000"/>
                </a:solidFill>
              </a:rPr>
              <a:t> …</a:t>
            </a:r>
            <a:endParaRPr lang="en-US" altLang="zh-CN" sz="1800" dirty="0" smtClean="0">
              <a:solidFill>
                <a:srgbClr val="C00000"/>
              </a:solidFill>
            </a:endParaRPr>
          </a:p>
          <a:p>
            <a:pPr>
              <a:buFontTx/>
              <a:buBlip>
                <a:blip r:embed="rId2"/>
              </a:buBlip>
            </a:pPr>
            <a:r>
              <a:rPr lang="zh-CN" altLang="en-US" sz="1800" dirty="0" smtClean="0"/>
              <a:t>其他：</a:t>
            </a:r>
            <a:endParaRPr lang="en-US" altLang="zh-CN" sz="1800" dirty="0" smtClean="0"/>
          </a:p>
          <a:p>
            <a:pPr lvl="1">
              <a:buFontTx/>
              <a:buBlip>
                <a:blip r:embed="rId2"/>
              </a:buBlip>
            </a:pPr>
            <a:r>
              <a:rPr lang="en-US" altLang="zh-CN" sz="1800" dirty="0" smtClean="0"/>
              <a:t>Functional programming</a:t>
            </a:r>
            <a:r>
              <a:rPr lang="zh-CN" altLang="en-US" sz="1800" dirty="0" smtClean="0"/>
              <a:t>：</a:t>
            </a:r>
            <a:r>
              <a:rPr lang="en-US" altLang="zh-CN" sz="1800" dirty="0" smtClean="0"/>
              <a:t>Lisp</a:t>
            </a:r>
            <a:r>
              <a:rPr lang="zh-CN" altLang="en-US" sz="1800" dirty="0" smtClean="0"/>
              <a:t>、</a:t>
            </a:r>
            <a:r>
              <a:rPr lang="en-US" altLang="zh-CN" sz="1800" dirty="0" smtClean="0"/>
              <a:t>Haskell</a:t>
            </a:r>
            <a:r>
              <a:rPr lang="zh-CN" altLang="en-US" sz="1800" dirty="0" smtClean="0"/>
              <a:t>、</a:t>
            </a:r>
            <a:r>
              <a:rPr lang="en-US" altLang="zh-CN" sz="1800" dirty="0" err="1" smtClean="0"/>
              <a:t>Ocaml</a:t>
            </a:r>
            <a:r>
              <a:rPr lang="zh-CN" altLang="en-US" sz="1800" dirty="0" smtClean="0"/>
              <a:t>、</a:t>
            </a:r>
            <a:r>
              <a:rPr lang="en-US" altLang="zh-CN" sz="1800" dirty="0" smtClean="0">
                <a:solidFill>
                  <a:srgbClr val="C00000"/>
                </a:solidFill>
              </a:rPr>
              <a:t>R</a:t>
            </a:r>
            <a:r>
              <a:rPr lang="en-US" altLang="zh-CN" sz="1800" dirty="0" smtClean="0"/>
              <a:t> …</a:t>
            </a:r>
          </a:p>
          <a:p>
            <a:pPr lvl="1">
              <a:buFontTx/>
              <a:buBlip>
                <a:blip r:embed="rId2"/>
              </a:buBlip>
            </a:pPr>
            <a:r>
              <a:rPr lang="en-US" altLang="zh-CN" sz="1800" dirty="0" smtClean="0"/>
              <a:t>Literate Programming</a:t>
            </a:r>
            <a:r>
              <a:rPr lang="zh-CN" altLang="en-US" sz="1800" dirty="0" smtClean="0"/>
              <a:t>：</a:t>
            </a:r>
            <a:r>
              <a:rPr lang="en-US" altLang="zh-CN" sz="1800" dirty="0" err="1" smtClean="0"/>
              <a:t>cweb</a:t>
            </a:r>
            <a:r>
              <a:rPr lang="zh-CN" altLang="en-US" sz="1800" dirty="0" smtClean="0"/>
              <a:t>、</a:t>
            </a:r>
            <a:r>
              <a:rPr lang="en-US" altLang="zh-CN" sz="1800" dirty="0" err="1" smtClean="0">
                <a:solidFill>
                  <a:srgbClr val="C00000"/>
                </a:solidFill>
              </a:rPr>
              <a:t>knitr</a:t>
            </a:r>
            <a:r>
              <a:rPr lang="en-US" altLang="zh-CN" sz="1800" dirty="0" smtClean="0">
                <a:solidFill>
                  <a:srgbClr val="C00000"/>
                </a:solidFill>
              </a:rPr>
              <a:t> </a:t>
            </a:r>
            <a:r>
              <a:rPr lang="en-US" altLang="zh-CN" sz="1800" dirty="0" smtClean="0"/>
              <a:t>…</a:t>
            </a:r>
          </a:p>
          <a:p>
            <a:pPr lvl="1">
              <a:buFontTx/>
              <a:buBlip>
                <a:blip r:embed="rId2"/>
              </a:buBlip>
            </a:pPr>
            <a:r>
              <a:rPr lang="en-US" altLang="zh-CN" sz="1800" dirty="0" smtClean="0"/>
              <a:t>Editor/IDE</a:t>
            </a:r>
            <a:r>
              <a:rPr lang="zh-CN" altLang="en-US" sz="1800" dirty="0" smtClean="0"/>
              <a:t>：</a:t>
            </a:r>
            <a:r>
              <a:rPr lang="en-US" altLang="zh-CN" sz="1800" dirty="0" smtClean="0">
                <a:solidFill>
                  <a:srgbClr val="C00000"/>
                </a:solidFill>
              </a:rPr>
              <a:t>vim</a:t>
            </a:r>
            <a:r>
              <a:rPr lang="zh-CN" altLang="en-US" sz="1800" dirty="0" smtClean="0"/>
              <a:t>、</a:t>
            </a:r>
            <a:r>
              <a:rPr lang="en-US" altLang="zh-CN" sz="1800" dirty="0" err="1" smtClean="0"/>
              <a:t>emacs</a:t>
            </a:r>
            <a:r>
              <a:rPr lang="zh-CN" altLang="en-US" sz="1800" dirty="0" smtClean="0"/>
              <a:t>、</a:t>
            </a:r>
            <a:r>
              <a:rPr lang="en-US" altLang="zh-CN" sz="1800" dirty="0" smtClean="0"/>
              <a:t>sublime</a:t>
            </a:r>
            <a:r>
              <a:rPr lang="zh-CN" altLang="en-US" sz="1800" dirty="0" smtClean="0"/>
              <a:t>、</a:t>
            </a:r>
            <a:r>
              <a:rPr lang="en-US" altLang="zh-CN" sz="1800" dirty="0" smtClean="0"/>
              <a:t>atom …</a:t>
            </a:r>
            <a:endParaRPr sz="1800" dirty="0"/>
          </a:p>
        </p:txBody>
      </p:sp>
    </p:spTree>
    <p:extLst>
      <p:ext uri="{BB962C8B-B14F-4D97-AF65-F5344CB8AC3E}">
        <p14:creationId xmlns:p14="http://schemas.microsoft.com/office/powerpoint/2010/main" val="130854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主力语言</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lvl="0">
              <a:buBlip>
                <a:blip r:embed="rId2"/>
              </a:buBlip>
            </a:pPr>
            <a:r>
              <a:rPr lang="zh-CN" altLang="en-US" sz="3700" dirty="0">
                <a:solidFill>
                  <a:srgbClr val="000000"/>
                </a:solidFill>
              </a:rPr>
              <a:t>语言特点</a:t>
            </a:r>
            <a:endParaRPr lang="en-US" altLang="zh-CN" sz="3700" dirty="0">
              <a:solidFill>
                <a:srgbClr val="000000"/>
              </a:solidFill>
            </a:endParaRPr>
          </a:p>
          <a:p>
            <a:pPr lvl="1">
              <a:buBlip>
                <a:blip r:embed="rId2"/>
              </a:buBlip>
            </a:pPr>
            <a:r>
              <a:rPr lang="zh-CN" altLang="en-US" dirty="0" smtClean="0">
                <a:solidFill>
                  <a:srgbClr val="000000"/>
                </a:solidFill>
              </a:rPr>
              <a:t>胜任大多数编程场景</a:t>
            </a:r>
            <a:endParaRPr lang="en-US" altLang="zh-CN" dirty="0" smtClean="0">
              <a:solidFill>
                <a:srgbClr val="000000"/>
              </a:solidFill>
            </a:endParaRPr>
          </a:p>
          <a:p>
            <a:pPr lvl="1">
              <a:buBlip>
                <a:blip r:embed="rId2"/>
              </a:buBlip>
            </a:pPr>
            <a:r>
              <a:rPr lang="zh-CN" altLang="en-US" dirty="0">
                <a:solidFill>
                  <a:srgbClr val="000000"/>
                </a:solidFill>
              </a:rPr>
              <a:t>编程仪式感</a:t>
            </a:r>
            <a:endParaRPr lang="en-US" altLang="zh-CN" dirty="0" smtClean="0">
              <a:solidFill>
                <a:srgbClr val="000000"/>
              </a:solidFill>
            </a:endParaRPr>
          </a:p>
          <a:p>
            <a:pPr lvl="1">
              <a:buBlip>
                <a:blip r:embed="rId2"/>
              </a:buBlip>
            </a:pPr>
            <a:r>
              <a:rPr lang="zh-CN" altLang="en-US" dirty="0" smtClean="0">
                <a:solidFill>
                  <a:prstClr val="black"/>
                </a:solidFill>
              </a:rPr>
              <a:t>静态语言（非必需）</a:t>
            </a:r>
            <a:endParaRPr lang="en-US" altLang="zh-CN" dirty="0" smtClean="0">
              <a:solidFill>
                <a:prstClr val="black"/>
              </a:solidFill>
            </a:endParaRPr>
          </a:p>
          <a:p>
            <a:pPr lvl="1">
              <a:buBlip>
                <a:blip r:embed="rId2"/>
              </a:buBlip>
            </a:pPr>
            <a:r>
              <a:rPr lang="zh-CN" altLang="en-US" dirty="0" smtClean="0">
                <a:solidFill>
                  <a:prstClr val="black"/>
                </a:solidFill>
              </a:rPr>
              <a:t>方便调试</a:t>
            </a:r>
            <a:endParaRPr lang="en-US" altLang="zh-CN" dirty="0" smtClean="0">
              <a:solidFill>
                <a:prstClr val="black"/>
              </a:solidFill>
            </a:endParaRPr>
          </a:p>
          <a:p>
            <a:pPr lvl="1">
              <a:buBlip>
                <a:blip r:embed="rId2"/>
              </a:buBlip>
            </a:pPr>
            <a:r>
              <a:rPr lang="zh-CN" altLang="en-US" dirty="0" smtClean="0">
                <a:solidFill>
                  <a:prstClr val="black"/>
                </a:solidFill>
              </a:rPr>
              <a:t>框架齐全</a:t>
            </a:r>
            <a:endParaRPr lang="en-US" altLang="zh-CN" dirty="0" smtClean="0">
              <a:solidFill>
                <a:prstClr val="black"/>
              </a:solidFill>
            </a:endParaRPr>
          </a:p>
          <a:p>
            <a:pPr lvl="0">
              <a:buBlip>
                <a:blip r:embed="rId2"/>
              </a:buBlip>
            </a:pPr>
            <a:r>
              <a:rPr lang="zh-CN" altLang="en-US" sz="3700" dirty="0">
                <a:solidFill>
                  <a:srgbClr val="000000"/>
                </a:solidFill>
              </a:rPr>
              <a:t>选择标准</a:t>
            </a:r>
            <a:endParaRPr lang="en-US" altLang="zh-CN" sz="3700" dirty="0">
              <a:solidFill>
                <a:srgbClr val="000000"/>
              </a:solidFill>
            </a:endParaRPr>
          </a:p>
          <a:p>
            <a:pPr lvl="1">
              <a:buBlip>
                <a:blip r:embed="rId2"/>
              </a:buBlip>
            </a:pPr>
            <a:r>
              <a:rPr lang="zh-CN" altLang="en-US" dirty="0" smtClean="0">
                <a:solidFill>
                  <a:prstClr val="black"/>
                </a:solidFill>
              </a:rPr>
              <a:t>运行速度</a:t>
            </a:r>
            <a:endParaRPr lang="en-US" altLang="zh-CN" dirty="0" smtClean="0">
              <a:solidFill>
                <a:prstClr val="black"/>
              </a:solidFill>
            </a:endParaRPr>
          </a:p>
          <a:p>
            <a:pPr lvl="1">
              <a:buBlip>
                <a:blip r:embed="rId2"/>
              </a:buBlip>
            </a:pPr>
            <a:r>
              <a:rPr lang="zh-CN" altLang="en-US" dirty="0" smtClean="0">
                <a:solidFill>
                  <a:prstClr val="black"/>
                </a:solidFill>
              </a:rPr>
              <a:t>目标平台</a:t>
            </a:r>
            <a:endParaRPr lang="en-US" altLang="zh-CN" dirty="0" smtClean="0">
              <a:solidFill>
                <a:prstClr val="black"/>
              </a:solidFill>
            </a:endParaRPr>
          </a:p>
          <a:p>
            <a:pPr lvl="1">
              <a:buBlip>
                <a:blip r:embed="rId2"/>
              </a:buBlip>
            </a:pPr>
            <a:r>
              <a:rPr lang="zh-CN" altLang="en-US" dirty="0">
                <a:solidFill>
                  <a:prstClr val="black"/>
                </a:solidFill>
              </a:rPr>
              <a:t>类</a:t>
            </a:r>
            <a:r>
              <a:rPr lang="zh-CN" altLang="en-US" dirty="0" smtClean="0">
                <a:solidFill>
                  <a:prstClr val="black"/>
                </a:solidFill>
              </a:rPr>
              <a:t>库丰富程度</a:t>
            </a:r>
            <a:endParaRPr lang="en-US" altLang="zh-CN" dirty="0" smtClean="0">
              <a:solidFill>
                <a:prstClr val="black"/>
              </a:solidFill>
            </a:endParaRPr>
          </a:p>
          <a:p>
            <a:pPr indent="-285748">
              <a:buBlip>
                <a:blip r:embed="rId2"/>
              </a:buBlip>
            </a:pPr>
            <a:r>
              <a:rPr lang="zh-CN" altLang="en-US" sz="3700" dirty="0">
                <a:solidFill>
                  <a:srgbClr val="000000"/>
                </a:solidFill>
              </a:rPr>
              <a:t>典型案例</a:t>
            </a:r>
            <a:endParaRPr lang="en-US" altLang="zh-CN" sz="3700" dirty="0">
              <a:solidFill>
                <a:srgbClr val="000000"/>
              </a:solidFill>
            </a:endParaRPr>
          </a:p>
          <a:p>
            <a:pPr lvl="1">
              <a:buBlip>
                <a:blip r:embed="rId2"/>
              </a:buBlip>
            </a:pPr>
            <a:r>
              <a:rPr lang="en-US" altLang="zh-CN" dirty="0" smtClean="0">
                <a:solidFill>
                  <a:prstClr val="black"/>
                </a:solidFill>
              </a:rPr>
              <a:t>C/C++</a:t>
            </a:r>
            <a:r>
              <a:rPr lang="zh-CN" altLang="en-US" dirty="0" smtClean="0">
                <a:solidFill>
                  <a:prstClr val="black"/>
                </a:solidFill>
              </a:rPr>
              <a:t>：高效；类库不丰富</a:t>
            </a:r>
            <a:endParaRPr lang="en-US" altLang="zh-CN" dirty="0" smtClean="0">
              <a:solidFill>
                <a:prstClr val="black"/>
              </a:solidFill>
            </a:endParaRPr>
          </a:p>
          <a:p>
            <a:pPr lvl="1">
              <a:buBlip>
                <a:blip r:embed="rId2"/>
              </a:buBlip>
            </a:pPr>
            <a:r>
              <a:rPr lang="en-US" altLang="zh-CN" dirty="0" smtClean="0">
                <a:solidFill>
                  <a:prstClr val="black"/>
                </a:solidFill>
              </a:rPr>
              <a:t>Java</a:t>
            </a:r>
            <a:r>
              <a:rPr lang="zh-CN" altLang="en-US" dirty="0" smtClean="0">
                <a:solidFill>
                  <a:prstClr val="black"/>
                </a:solidFill>
              </a:rPr>
              <a:t>：类库丰富、生态系统活跃；启动慢</a:t>
            </a:r>
            <a:endParaRPr lang="en-US" altLang="zh-CN" dirty="0" smtClean="0">
              <a:solidFill>
                <a:prstClr val="black"/>
              </a:solidFill>
            </a:endParaRPr>
          </a:p>
          <a:p>
            <a:pPr lvl="1">
              <a:buBlip>
                <a:blip r:embed="rId2"/>
              </a:buBlip>
            </a:pPr>
            <a:r>
              <a:rPr lang="en-US" altLang="zh-CN" dirty="0" smtClean="0">
                <a:solidFill>
                  <a:prstClr val="black"/>
                </a:solidFill>
              </a:rPr>
              <a:t>C#</a:t>
            </a:r>
            <a:r>
              <a:rPr lang="zh-CN" altLang="en-US" dirty="0" smtClean="0">
                <a:solidFill>
                  <a:prstClr val="black"/>
                </a:solidFill>
              </a:rPr>
              <a:t>：</a:t>
            </a:r>
            <a:r>
              <a:rPr lang="en-US" altLang="zh-CN" dirty="0" smtClean="0">
                <a:solidFill>
                  <a:prstClr val="black"/>
                </a:solidFill>
              </a:rPr>
              <a:t>It’s from M$</a:t>
            </a:r>
            <a:r>
              <a:rPr lang="zh-CN" altLang="en-US" dirty="0" smtClean="0">
                <a:solidFill>
                  <a:prstClr val="black"/>
                </a:solidFill>
              </a:rPr>
              <a:t>；</a:t>
            </a:r>
            <a:r>
              <a:rPr lang="en-US" altLang="zh-CN" dirty="0" smtClean="0">
                <a:solidFill>
                  <a:prstClr val="black"/>
                </a:solidFill>
              </a:rPr>
              <a:t>It’s from M$</a:t>
            </a:r>
          </a:p>
          <a:p>
            <a:pPr lvl="1">
              <a:buBlip>
                <a:blip r:embed="rId2"/>
              </a:buBlip>
            </a:pPr>
            <a:r>
              <a:rPr lang="en-US" altLang="zh-CN" dirty="0" smtClean="0">
                <a:solidFill>
                  <a:prstClr val="black"/>
                </a:solidFill>
              </a:rPr>
              <a:t>Swift</a:t>
            </a:r>
            <a:r>
              <a:rPr lang="zh-CN" altLang="en-US" dirty="0" smtClean="0">
                <a:solidFill>
                  <a:prstClr val="black"/>
                </a:solidFill>
              </a:rPr>
              <a:t>：</a:t>
            </a:r>
            <a:r>
              <a:rPr lang="en-US" altLang="zh-CN" dirty="0" smtClean="0">
                <a:solidFill>
                  <a:prstClr val="black"/>
                </a:solidFill>
              </a:rPr>
              <a:t>It’s from Apple</a:t>
            </a:r>
            <a:r>
              <a:rPr lang="zh-CN" altLang="en-US" dirty="0" smtClean="0">
                <a:solidFill>
                  <a:prstClr val="black"/>
                </a:solidFill>
              </a:rPr>
              <a:t>；</a:t>
            </a:r>
            <a:r>
              <a:rPr lang="en-US" altLang="zh-CN" dirty="0">
                <a:solidFill>
                  <a:prstClr val="black"/>
                </a:solidFill>
              </a:rPr>
              <a:t> It’s from Apple</a:t>
            </a:r>
            <a:r>
              <a:rPr lang="zh-CN" altLang="en-US" dirty="0" smtClean="0">
                <a:solidFill>
                  <a:prstClr val="black"/>
                </a:solidFill>
              </a:rPr>
              <a:t>；</a:t>
            </a:r>
            <a:endParaRPr lang="en-US" altLang="zh-CN" dirty="0" smtClean="0">
              <a:solidFill>
                <a:prstClr val="black"/>
              </a:solidFill>
            </a:endParaRPr>
          </a:p>
          <a:p>
            <a:pPr lvl="1">
              <a:buBlip>
                <a:blip r:embed="rId2"/>
              </a:buBlip>
            </a:pPr>
            <a:r>
              <a:rPr lang="en-US" altLang="zh-CN" dirty="0" smtClean="0">
                <a:solidFill>
                  <a:prstClr val="black"/>
                </a:solidFill>
              </a:rPr>
              <a:t>Go</a:t>
            </a:r>
            <a:r>
              <a:rPr lang="zh-CN" altLang="en-US" dirty="0" smtClean="0">
                <a:solidFill>
                  <a:prstClr val="black"/>
                </a:solidFill>
              </a:rPr>
              <a:t>：静态类型，内存管理；类库不丰富</a:t>
            </a:r>
            <a:endParaRPr lang="en-US" altLang="zh-CN" dirty="0" smtClean="0">
              <a:solidFill>
                <a:prstClr val="black"/>
              </a:solidFill>
            </a:endParaRPr>
          </a:p>
          <a:p>
            <a:pPr indent="-285748">
              <a:buBlip>
                <a:blip r:embed="rId2"/>
              </a:buBlip>
            </a:pPr>
            <a:endParaRPr lang="en-US" altLang="zh-CN" sz="3700" dirty="0">
              <a:solidFill>
                <a:srgbClr val="000000"/>
              </a:solidFill>
            </a:endParaRPr>
          </a:p>
          <a:p>
            <a:pPr lvl="1">
              <a:buBlip>
                <a:blip r:embed="rId2"/>
              </a:buBlip>
            </a:pPr>
            <a:endParaRPr lang="en-US" altLang="zh-CN" dirty="0" smtClean="0">
              <a:solidFill>
                <a:prstClr val="black"/>
              </a:solidFill>
            </a:endParaRPr>
          </a:p>
          <a:p>
            <a:pPr lvl="1">
              <a:buBlip>
                <a:blip r:embed="rId2"/>
              </a:buBlip>
            </a:pPr>
            <a:endParaRPr lang="en-US" altLang="zh-CN" dirty="0">
              <a:solidFill>
                <a:prstClr val="black"/>
              </a:solidFill>
            </a:endParaRPr>
          </a:p>
          <a:p>
            <a:pPr lvl="0">
              <a:buBlip>
                <a:blip r:embed="rId2"/>
              </a:buBlip>
            </a:pPr>
            <a:endParaRPr lang="en-US" altLang="zh-CN" sz="3700" dirty="0">
              <a:solidFill>
                <a:srgbClr val="000000"/>
              </a:solidFill>
            </a:endParaRPr>
          </a:p>
          <a:p>
            <a:pPr lvl="1">
              <a:buBlip>
                <a:blip r:embed="rId2"/>
              </a:buBlip>
            </a:pPr>
            <a:endParaRPr lang="zh-CN" altLang="en-US" dirty="0">
              <a:solidFill>
                <a:prstClr val="black"/>
              </a:solidFill>
            </a:endParaRPr>
          </a:p>
        </p:txBody>
      </p:sp>
      <p:pic>
        <p:nvPicPr>
          <p:cNvPr id="5122" name="Picture 2" descr="http://www.iconpng.com/png/file-formats-icons/cp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923" y="2132861"/>
            <a:ext cx="1080120" cy="14401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en/8/88/Java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112" y="2348885"/>
            <a:ext cx="1370492" cy="18273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w8SDhEQEBAPEBAWEBASEBgVEBEQGhEVFxcWFhgSFRUYHCogGBomGxMVIjIjJS8tLjAuGB8zODMtNygtLisBCgoKDg0OGxAQGzUlICYtLTUtLy03LS0tLS8tLjA3LS0tLi0tLS0vLTU1LS0tLS0tKy8vLS0tLy0tLS0tLS0tLf/AABEIAKIBNgMBIgACEQEDEQH/xAAcAAEAAQUBAQAAAAAAAAAAAAAABgMEBQcIAgH/xABSEAACAgIAAwQGBgQEEQ0AAAABAgADBBEFEiEGEzFBByJRYXGRFDJCUoGhI2KxwRUzcpIkNDVDRVNUY3SCg4STorLCwwgWGERVZHOUo7TS4eP/xAAaAQEAAwEBAQAAAAAAAAAAAAAAAwQFAQIG/8QALREBAAICAQMCBAQHAAAAAAAAAAECAxEEEiExMkETM1FhcYGRsQUiI0JSodH/2gAMAwEAAhEDEQA/AN4xEQEREBET4TrqYH2JGc3tpjq7V0pdlMpIfulBVSPFTYxC7929ynX27xR/TCXYvs71PVY/dDqSvMfIb2fZO9M63p46671vulUsuIcWxqF5r7qql9rOq/tkL4hx/LyQSjHCxvaQveuPaeb1ah8dn+SZicRMYHvK67ch/O0U35bH/KhW/bJK4p8z2QX5dYnVI6p+yX29ucTeqkyL/fXRZyn4OwCn5y2PbS4/UwLh/wCJbQn+y7GYanNrZuQNp9b5GDVvr28jAN+UuJNGCv1U787JE61pfjtfl+eCn4ZK/vUT2vbWwfXwMj3lLMd/y7wGY2UarmsYpRVbkMDpu7A5UPsaxiEB929+6Jw0jyU5ma06iNpHR24wSdWtZjH+/VPUv89hyn8DJBRkI6hkZWU9QQQdyC2cOzguzhMw8wt1DH5FgD85isSoI7HEezDvU/pE5Cg2f7bjtoEH7w0T5NIvhRPplZjlWr82uvu2pEgP/PbK5lxvo9a5PKWLPZqplHTmr0OZz7V0NeZ8CfSdo+JIeZlxchfNVD0Nr9VmLAn46+Inj4dvomnk4o7dSeRMbwLjNWVV3lewQStisOVq3HijDyP/ANHwImSnhOREQEREBERAREQEREBERAREQEREBERAREQEREBERASJ9vc1+WnErZkN7MLGU8rLSoLPykdQT0XY6jn35SWSGekKh0bHzFVnSout4UFiKnGi4A8dEK2vHQOuup6rrcbR5eronp86QPtP2wx+GmrHWkueQMEQrWtabIHl7j090yXCnOSEzLkauvlDY9b69Qa/jn105j5ewe8mYvtRwDEzbsO3fOzOBzIwZbKFBsbm9o8gR9+SHjQ1iXgdP0Fnh5DlPh+EuRvc78MaejprEeZ8s92a4Cl6Ll5Shw2nxqmHq1p4rY6n61h6Hr9XYAG9kzECc7+nzNyG4jRjF2TEGPS1A2VrJYkNYdeJGgPcB7+u0/RK2QOHvVdkJlpVk2VY96sXW6oKh2rH6wDs67/V15SlaZmdy2qUikdNUq4nwyjIr7u6tXXy8ih+8jDqre8dZBmospvsxrGLsgV63I0ban3yM3lzAqynXmu+m9TYshfa7+qFGv7kv5/9JVyb/wDU/OSYbTFtK/MpFscz7wx9GG2TkJihmVCrWZDKdEVAgcinyZ2Ot+QD666kv4RxLh5JxcS/FZqho1VWVk1gdNFFOxIQ1dzJxSrH2MmzhiDH0dFihvDBfYf0qfzhNT+irhZbiNRRsivOpyscqgqPKKeYjINz/Y0nMNHxJ113GaZmzvDpFcUTHu6kmA7X8JFtBvrX+iaVZ6iOhcDq1J9qsBr3HR8pn5SyrlSt3cgIqMzE+QAJJP4CRxOu6zMRaNS1rmYyZFKkMVJC2UuuuattbV1+fh4EEg9DIx2H4rxBsvLw80941OiH5FXxOgPVABDDTD4GSjgyEYtAI0RVXsez1R0lnnZKY+UttjBKrqjWxO/42v1qwAPElWsHTqeVRL0+0sGs9pprf0ZngNhq4rXy9FvpsW0e1qihRte3ldgT7l9k2DIH2LwLbso51tbVVLW1eKrDTEMQXtcfZ3yroeIC9epIE8lPJMTaZhscatq4oi3kiInhOREQEREBERAREQEREBERAREQEREBERAREQEREBPLoCCCAQehE9RA1hmcLx6uLX9zWEC49e9dAXtdix14b1UnX3y8ZQQQRsEEH3j2Si9nNxDiJ9mTXWPgKKm/bYZXl7FH8kMPlzvNKpw1sK6urB4nTRaazy4j3IrLangqhm+raBoEfa1sb6gTnGx0rRa60WutQFRVUKqgeAAHQCQC2tWUqyhlI0QQCD8QZbrw9ANKbkX7qZF9a/zVcCRWwd+yzj5+o1eE84vxrHxl3a45j9RF9Z7D7EQdT+weepqftb2zTFta/IRnyrgOSpWH6GlN8iM/h4sxJ67Zm10AmXvoWpd0oi2u9dYYjZ5nYIGcnqwHNvqfKWnaX0ZYuXyOb8hL1XlawkWd4PH1lPQdSei6HXwkGTJXjzET5n/Szjrblx41WP1lFOFek9XyaWNJx7VfVT8/eIeboa7QADyN0BI3ogHym5eH9rMNulxGJcfrLbpAT+rb9Vx8Dv2gTW/BfRBh1WLZfdbk8p2F0KlJ8t6Oz85IcjFai1Kyxsos5hXznmatlHNyE/aUqCQT1Guu9zxTkUy36ZnukyYb8enVSO0eY/4ml/aTAQbbLx/cBajk+4KpJJ+EjPHOMvmDuUR6sTYNhcFHyAOoQIeqV78ebRPhoDxtkrUeCqPgAJ6lyuCIncs7LzrWjVY0TH8bPKlduge6ycezr5LzhLD/AKN3mQlhx6kvh5KDoWx7gPceQ6Pzk1o3EwqY7dN4n7tn1a5RroNCepZ8Gv58al/vVI3zEvJnPoiIiAiIgIiICIiAiIgIiICIiAiIgIiICIiAiIgIiICIiBrKn+neJD/vq/8AtseXcpZCcvEc8e22mz51Kv8Aw5Vl7F6IYPJ+bYiIkiBSyaFsQo29HXgdEEHYYHyIIBB90v8Asvw5spbjk5WRYK8g0hFZKAQErcF2qVWJPP5EDWuktZRUX1tacfIajvQot0iP1A5RZXzdFfWhsgjQHTpIM2GL6nXdc4fJ+FaYme0vuJw5U4H9Nqe6vIWm64MLXYH12YK9bkqw1odRvp4zyKXawWXWtawUqnqqioD4kKPtHQ6n8NSjXjXrjHCTIYYR2CjJz2BSdtULmO+Q9fEFup0w6avZ5xYIrPVMd0nK5fXWK0mde5ERLLPJ5tXasPapHzE9RAkfYK7n4Tgv7cWg/NAZn5GvRv8A1Gwf8FpH+oJJZmvpSIiAiIgJacR4nj46c+RfTQn3rLErHzYia29LXpS+gk4eEVbM1+kcgMuMCNga8Gs110eg6b34TQn9HcQyf+sZmS/8u5iN/ko38BA6nf0i8FB0eI4u/c+x8x0ma4XxnEyVLY2TRkAfW7u1LOX48p6fjOYV9E3HinP9BPwN2OG/m88jz4mfg5SApk4mUG/R9HrcnevUI+tv3eMDs2JjezSZS4WOMxxZld0nfsFC7fWyNDpseHT2TJQEREBERAREQEREBERAREQEREBEQTA15xhSOL5I8mxsRh8Q14P+7Psq9ptfwqpH2sM/6li//OUpew+iGJzI/rT+X7EREkVSIiAiIgIiICBEL4wM96OP6j4P+DVf7IkkkZ9HVq/wViLsbFKKRseQ1JNM2X0keCIiHSYjtbxoYXD8nLOj3VTMoPQM59VFPxYqPxmXmufT7cV4FYB4PfQp+HNz/tQTkuw5vUX5eUBs25F9wGz4vZY3ifiWnWXYTshj8MxFpqVTaVBvs161r+Z390eQ8pzt6GMYWcfwwfBTa/4rU5H56P4Tq2evEPPuS2zeH0XcnfVV28jrZXzqG5HU7V134EETAekTtb/BeEMruPpG7kq5e87r6wY83Nyt93w15zWn/SDP/ZY/87/+M463nLDjnGcfDx3ycmxaqlHUnzPkqgdWY+wSKejL0hHi/wBJ/oUY3c91/Xu+5+fn/UXWuT3+M1B6de075PE2xVY/R8b1AAejW627ke0b5f8AFPtMSQkHHfT5cWYYOJWqfZa8szH38iEAfMzH4Hp64irfpsbEtXp0QW1H+cWb9ky3od9GGLfiLxDPr77vCTj1EkKEBI7xwPrEkHQ8NaPXfSadq/RNwvKx3WjHrxMgKe6eocgDeQdB0ZSfHz98eDyyXYT0gYXFFIpJqyFG7KX1zAeHMpHR12R1HtGwNyWzjHg/Ecjh+clybS+i48w3rZU8r1t7iNqfjOxuHZiXUVX1naWVpYh9quoYfkZ37i4iInAiIgIiICIiAiIgJr+zOOfkXI+S1dKNYiUU2mqxwjBWtudNOg5uiqpGx1JO9DYEiXEOydpyLbcbJbGW4qbgqVttlHLzAsp0daH4CeMkWmuqy9UmInujuZg0U8QqWpApOJeX6sxP6SnlLEkn70vZY3cHqxuJMle2YYita7Es9jPYfWdj1J/Rnxl9L3FrNcURLE59urPM/h+xERJ1MiIgIiICIiAgRECy7P8ABcNsNbRUK7VNoe2jdVu67HB29frMfV8DvfsMlPYXjDZFVqNaL+6t7tbQOXvl0CCQBoON8rAaHMp6DwEY7IdmBbTdbVdbi3fTM1XNZ0HHf2FSyHasda6kbk84FwlMWgVISerMzE7LsxJZifMkkn8Zk1x2redz2fT9cWpXt7MjERJHkkC9OOE1vAcgqNmt6bfwDgMfwVifwk9lvxDDrvpsotHNXZW9dg9qsCpHyM5LsOTPRjxRcXjWFc50nfcjn2CxTXs+4c+/wnXc437Ydm7uH5tuLcD6p3W2tC2s/VsHxHyII8ptn0b+mWlaUxeKF1ZAFS8AuGUdALQOob9Yb3568/W9w54ltHtp2Vo4nijFve2tBatm6ygbahgB6yka9Yznz0u9hcbhT4q49l9gtW4v3rI2uQoBy8qj7xm/R294OV5v4Swta3/HoD/N3v8AKaL9N/bDD4hk44w2axKUtVnKlVYuV+pvqQOTx15zy6k3/Jn/ALI/5r/xZqXtcxPE84t4/TMrfx71ptr/AJM/9kf81/4sg/pm4C2JxnIbl1Ve30io+R5/rjftD83T2Ee2dt5h5r4l0b2DVRwfhwXw+g4v51KT+czs1b6FO3GNdw+rCutSvKoHdqrsE72sH1GTfiQNKR49N+cmHbDtlh8PxnuutQvynuqwwL2t5KFHXW/E+AnbEOXe36qOMcQC+H03J+feNv8APc6f9GxP8CcP3/clPy5Rr8tTlGmq/NzAqjnyMi89B5vY2yfcNkn3Cdj8GwFx8WjHT6tVNdS+8IoXf5TkRqHZ8ryIiAiIgIiICIiAiIgIiIGvOK9eLZbeyjET5G9v94T7KeQ2+I559ltK/KpD/vSpL2L0QwuVO81iIiSK5ERAREQEREBERAy3o9P6PKHszLfz0375LJEvR79TM/wx/wDZUfuktmff1S+hxfLr+EERE8pCIiBHu2fY3D4nR3WShDLvurF0HqJ+6fMeGwehmjePehDitLH6Macuvfq6cUvr9ZXOvkTOk4gcnJ6LOOk6+gWfjZQB8y8kvA/QVxKwg5VtGKnmAe/f5L6v+tOjIgRzsV2Lw+F0tXjBiz8pusc7awjet+QA2dAe2fe2/Y/F4njdxeCrKS1Ni65qm9o9oPmPP4gESKInuOYuN+hfjFLnua68uvfRq7FQ696OQQfhv4yzwfRHxyxuU4ndDzay6pQPf0Yk/gJ1TEDXno09F1HDD9ItcZGaVKhgNJSD4isHrs+BY9ddOmzvYcRAREQEREBERAREQEREBERA1vYNcQ4h78is/h3FQ/cZWnniqleLZS66PTjWj3ndiN8uVPnPUvYvRDC5UazWIiJIrkREBERAREQERKOXkLVU9rHSojO3wUEn9kDOejgE4lzn7WZlkfAXOoPyUSWTBdhsNquG4yP/ABndK1nvdhtj8yZnZnTO52+jrGoiCIiceiIiAiIgIiICIiAiIgIiICIiAiIgIiICIiAiIgIiIEH7d093lYmV9k82NafId5ylCf8AHRF/x5ayZce4WmVjWUP4MpHsIPkQfI++a/4ffYGbHyOmTV0fy71fAXL7j5+w7Hs3ZwX/ALWZz8U764/NfRESyzSIiAiIgIiICY/idRusow1+tfavP4dKayGsJHsPqp/lJd5WQlaNY55VUbJ/cB5k+GvOZXsLwizmfOyFKW2ALUh69zUNlVPlzHZJ95110JFmv010t8TDN779oTCtAqhR4AAT1ESk2iIiAiIgIiICIiAiIgIiICIiAiIgIiICIiAiIgIiICIiBacV4hXj0vdadIo2dAkn2AAeJJ6ASD5XCrM1xk5LNj2KD9HSoqGo2PrWt9tteK/V/leMk/bHh9t2LqkKbEtpuRWOg5rdXCk66A8ut+UhnCOLOtRrrxsi3iFjs96tW9aLaehLWkcprUBVHLs6UdJBmnJ26EmOKTvqeMzMfFH9G8iV7CrevStifAOD1rb47Hvl7VarKGRlZT4FSGB+BEzXB+yC7F+aRk5JHiR6tYP2Kk+wv5nzJnzO7BYjMXp7zGcnZNTtXs+1gOjfjuXcWe0Rq/dm5uDS07x9mJiVLeyPEU/isyuwf36lWPzQrKLcF4uPsYj/AANifvMnjPRUng5YeongcI4uf6ziL/lLG/cJVr7McVY+tfjVD9SlifmzkflHx6ORwss+zzMZnccqTmVA+RaoJKUjvCP5RHRfx6+4yQ0dgFb+msnIyPapfu1PuKJoEfEGSXh3BsahOSmpEXWtBQOkjtyPpCxj/h/+c/ognDuC1ZNa35L15Csu6lQnu6f1lPQtYPvnRGugHWZ/spxVlt+h22C4GvvsS3YPfU7AIJHiyllBI6EMp8zLTiXCMjDva7ErN2PYS11IIUq/9tqJ6bPmp0D47B8aPY7gmT9K+k2oaKEN/wBFqOiyC4o785BI+sh0B0APn5Z8Rk+JM2ncNaIx1xxWsaTyIiToyIiAiIgIiICIiAiIgIiICIiAiIgIiICIiAiIgIiICIiAnhUG96G/gJ8iBUiIgIiICIiAiIgIiICIiAiIgIiICIiAiIgIiICIiAiIgIiICIiAiIgf/9k="/>
          <p:cNvSpPr>
            <a:spLocks noChangeAspect="1" noChangeArrowheads="1"/>
          </p:cNvSpPr>
          <p:nvPr/>
        </p:nvSpPr>
        <p:spPr bwMode="auto">
          <a:xfrm>
            <a:off x="116683" y="-1447800"/>
            <a:ext cx="4336256"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pic>
        <p:nvPicPr>
          <p:cNvPr id="5128" name="Picture 8" descr="http://www.unixstickers.com/image/cache/data/stickers/golang/golang.sh-600x6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3262546"/>
            <a:ext cx="918103" cy="122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85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643680" y="2235240"/>
            <a:ext cx="7856460" cy="2387160"/>
          </a:xfrm>
          <a:prstGeom prst="rect">
            <a:avLst/>
          </a:prstGeom>
        </p:spPr>
        <p:txBody>
          <a:bodyPr lIns="91439" tIns="45720" rIns="91439" bIns="45720" anchor="ctr"/>
          <a:lstStyle/>
          <a:p>
            <a:pPr>
              <a:lnSpc>
                <a:spcPct val="100000"/>
              </a:lnSpc>
            </a:pPr>
            <a:r>
              <a:rPr lang="zh-CN" altLang="en-US" sz="3200" dirty="0"/>
              <a:t>下期彩票号码</a:t>
            </a:r>
            <a:endParaRPr sz="3200" dirty="0"/>
          </a:p>
        </p:txBody>
      </p:sp>
      <p:sp>
        <p:nvSpPr>
          <p:cNvPr id="2" name="TextBox 1"/>
          <p:cNvSpPr txBox="1"/>
          <p:nvPr/>
        </p:nvSpPr>
        <p:spPr>
          <a:xfrm>
            <a:off x="3275856" y="5445226"/>
            <a:ext cx="1107994" cy="384721"/>
          </a:xfrm>
          <a:prstGeom prst="rect">
            <a:avLst/>
          </a:prstGeom>
          <a:noFill/>
        </p:spPr>
        <p:txBody>
          <a:bodyPr wrap="none" lIns="91439" tIns="45720" rIns="91439" bIns="45720" rtlCol="0">
            <a:spAutoFit/>
          </a:bodyPr>
          <a:lstStyle/>
          <a:p>
            <a:r>
              <a:rPr lang="en-US" altLang="zh-CN" dirty="0" smtClean="0"/>
              <a:t>The End</a:t>
            </a:r>
            <a:endParaRPr lang="zh-CN" altLang="en-US" dirty="0"/>
          </a:p>
        </p:txBody>
      </p:sp>
    </p:spTree>
    <p:extLst>
      <p:ext uri="{BB962C8B-B14F-4D97-AF65-F5344CB8AC3E}">
        <p14:creationId xmlns:p14="http://schemas.microsoft.com/office/powerpoint/2010/main" val="518756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胶水语言</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lvl="0">
              <a:buBlip>
                <a:blip r:embed="rId2"/>
              </a:buBlip>
            </a:pPr>
            <a:r>
              <a:rPr lang="zh-CN" altLang="en-US" sz="3700" dirty="0">
                <a:solidFill>
                  <a:srgbClr val="000000"/>
                </a:solidFill>
              </a:rPr>
              <a:t>语言特点</a:t>
            </a:r>
            <a:endParaRPr lang="en-US" altLang="zh-CN" sz="3700" dirty="0">
              <a:solidFill>
                <a:srgbClr val="000000"/>
              </a:solidFill>
            </a:endParaRPr>
          </a:p>
          <a:p>
            <a:pPr lvl="1">
              <a:buBlip>
                <a:blip r:embed="rId2"/>
              </a:buBlip>
            </a:pPr>
            <a:r>
              <a:rPr lang="zh-CN" altLang="en-US" dirty="0" smtClean="0">
                <a:solidFill>
                  <a:srgbClr val="000000"/>
                </a:solidFill>
              </a:rPr>
              <a:t>系统粘合剂</a:t>
            </a:r>
            <a:endParaRPr lang="en-US" altLang="zh-CN" dirty="0" smtClean="0">
              <a:solidFill>
                <a:srgbClr val="000000"/>
              </a:solidFill>
            </a:endParaRPr>
          </a:p>
          <a:p>
            <a:pPr lvl="1">
              <a:buBlip>
                <a:blip r:embed="rId2"/>
              </a:buBlip>
            </a:pPr>
            <a:r>
              <a:rPr lang="zh-CN" altLang="en-US" dirty="0">
                <a:solidFill>
                  <a:prstClr val="black"/>
                </a:solidFill>
              </a:rPr>
              <a:t>动态</a:t>
            </a:r>
            <a:r>
              <a:rPr lang="zh-CN" altLang="en-US" dirty="0" smtClean="0">
                <a:solidFill>
                  <a:prstClr val="black"/>
                </a:solidFill>
              </a:rPr>
              <a:t>语言（非必需）</a:t>
            </a:r>
            <a:endParaRPr lang="en-US" altLang="zh-CN" dirty="0" smtClean="0">
              <a:solidFill>
                <a:prstClr val="black"/>
              </a:solidFill>
            </a:endParaRPr>
          </a:p>
          <a:p>
            <a:pPr lvl="1">
              <a:buBlip>
                <a:blip r:embed="rId2"/>
              </a:buBlip>
            </a:pPr>
            <a:r>
              <a:rPr lang="zh-CN" altLang="en-US" dirty="0" smtClean="0">
                <a:solidFill>
                  <a:prstClr val="black"/>
                </a:solidFill>
              </a:rPr>
              <a:t>一次性（可能）</a:t>
            </a:r>
            <a:endParaRPr lang="en-US" altLang="zh-CN" dirty="0" smtClean="0">
              <a:solidFill>
                <a:prstClr val="black"/>
              </a:solidFill>
            </a:endParaRPr>
          </a:p>
          <a:p>
            <a:pPr lvl="1">
              <a:buBlip>
                <a:blip r:embed="rId2"/>
              </a:buBlip>
            </a:pPr>
            <a:r>
              <a:rPr lang="zh-CN" altLang="en-US" dirty="0" smtClean="0">
                <a:solidFill>
                  <a:prstClr val="black"/>
                </a:solidFill>
              </a:rPr>
              <a:t>系统自动化</a:t>
            </a:r>
            <a:endParaRPr lang="en-US" altLang="zh-CN" dirty="0" smtClean="0">
              <a:solidFill>
                <a:prstClr val="black"/>
              </a:solidFill>
            </a:endParaRPr>
          </a:p>
          <a:p>
            <a:pPr lvl="0">
              <a:buBlip>
                <a:blip r:embed="rId2"/>
              </a:buBlip>
            </a:pPr>
            <a:r>
              <a:rPr lang="zh-CN" altLang="en-US" sz="3700" dirty="0">
                <a:solidFill>
                  <a:srgbClr val="000000"/>
                </a:solidFill>
              </a:rPr>
              <a:t>选择标准</a:t>
            </a:r>
            <a:endParaRPr lang="en-US" altLang="zh-CN" sz="3700" dirty="0">
              <a:solidFill>
                <a:srgbClr val="000000"/>
              </a:solidFill>
            </a:endParaRPr>
          </a:p>
          <a:p>
            <a:pPr lvl="1">
              <a:buBlip>
                <a:blip r:embed="rId2"/>
              </a:buBlip>
            </a:pPr>
            <a:r>
              <a:rPr lang="zh-CN" altLang="en-US" dirty="0" smtClean="0">
                <a:solidFill>
                  <a:prstClr val="black"/>
                </a:solidFill>
              </a:rPr>
              <a:t>目标平台</a:t>
            </a:r>
            <a:endParaRPr lang="en-US" altLang="zh-CN" dirty="0" smtClean="0">
              <a:solidFill>
                <a:prstClr val="black"/>
              </a:solidFill>
            </a:endParaRPr>
          </a:p>
          <a:p>
            <a:pPr lvl="1">
              <a:buBlip>
                <a:blip r:embed="rId2"/>
              </a:buBlip>
            </a:pPr>
            <a:r>
              <a:rPr lang="zh-CN" altLang="en-US" dirty="0" smtClean="0">
                <a:solidFill>
                  <a:prstClr val="black"/>
                </a:solidFill>
              </a:rPr>
              <a:t>库丰富程度</a:t>
            </a:r>
            <a:endParaRPr lang="en-US" altLang="zh-CN" dirty="0" smtClean="0">
              <a:solidFill>
                <a:prstClr val="black"/>
              </a:solidFill>
            </a:endParaRPr>
          </a:p>
          <a:p>
            <a:pPr lvl="1">
              <a:buBlip>
                <a:blip r:embed="rId2"/>
              </a:buBlip>
            </a:pPr>
            <a:r>
              <a:rPr lang="zh-CN" altLang="en-US" dirty="0">
                <a:solidFill>
                  <a:prstClr val="black"/>
                </a:solidFill>
              </a:rPr>
              <a:t>应用</a:t>
            </a:r>
            <a:r>
              <a:rPr lang="zh-CN" altLang="en-US" dirty="0" smtClean="0">
                <a:solidFill>
                  <a:prstClr val="black"/>
                </a:solidFill>
              </a:rPr>
              <a:t>场景 （</a:t>
            </a:r>
            <a:r>
              <a:rPr lang="en-US" altLang="zh-CN" dirty="0" smtClean="0">
                <a:solidFill>
                  <a:prstClr val="black"/>
                </a:solidFill>
              </a:rPr>
              <a:t>Perl</a:t>
            </a:r>
            <a:r>
              <a:rPr lang="zh-CN" altLang="en-US" dirty="0" smtClean="0">
                <a:solidFill>
                  <a:prstClr val="black"/>
                </a:solidFill>
              </a:rPr>
              <a:t>用于文本处理、</a:t>
            </a:r>
            <a:r>
              <a:rPr lang="en-US" altLang="zh-CN" dirty="0" smtClean="0">
                <a:solidFill>
                  <a:prstClr val="black"/>
                </a:solidFill>
              </a:rPr>
              <a:t>R</a:t>
            </a:r>
            <a:r>
              <a:rPr lang="zh-CN" altLang="en-US" dirty="0" smtClean="0">
                <a:solidFill>
                  <a:prstClr val="black"/>
                </a:solidFill>
              </a:rPr>
              <a:t>用于统计分析可视化、</a:t>
            </a:r>
            <a:r>
              <a:rPr lang="en-US" altLang="zh-CN" dirty="0" smtClean="0">
                <a:solidFill>
                  <a:prstClr val="black"/>
                </a:solidFill>
              </a:rPr>
              <a:t>Python</a:t>
            </a:r>
            <a:r>
              <a:rPr lang="zh-CN" altLang="en-US" dirty="0">
                <a:solidFill>
                  <a:prstClr val="black"/>
                </a:solidFill>
              </a:rPr>
              <a:t>号称</a:t>
            </a:r>
            <a:r>
              <a:rPr lang="zh-CN" altLang="en-US" dirty="0" smtClean="0">
                <a:solidFill>
                  <a:prstClr val="black"/>
                </a:solidFill>
              </a:rPr>
              <a:t>用于一切）</a:t>
            </a:r>
            <a:endParaRPr lang="en-US" altLang="zh-CN" dirty="0" smtClean="0">
              <a:solidFill>
                <a:prstClr val="black"/>
              </a:solidFill>
            </a:endParaRPr>
          </a:p>
          <a:p>
            <a:pPr indent="-285748">
              <a:buBlip>
                <a:blip r:embed="rId2"/>
              </a:buBlip>
            </a:pPr>
            <a:r>
              <a:rPr lang="zh-CN" altLang="en-US" sz="3700" dirty="0">
                <a:solidFill>
                  <a:srgbClr val="000000"/>
                </a:solidFill>
              </a:rPr>
              <a:t>典型案例</a:t>
            </a:r>
            <a:endParaRPr lang="en-US" altLang="zh-CN" sz="3700" dirty="0">
              <a:solidFill>
                <a:srgbClr val="000000"/>
              </a:solidFill>
            </a:endParaRPr>
          </a:p>
          <a:p>
            <a:pPr lvl="1">
              <a:buBlip>
                <a:blip r:embed="rId2"/>
              </a:buBlip>
            </a:pPr>
            <a:r>
              <a:rPr lang="en-US" altLang="zh-CN" dirty="0" smtClean="0">
                <a:solidFill>
                  <a:prstClr val="black"/>
                </a:solidFill>
              </a:rPr>
              <a:t>Perl</a:t>
            </a:r>
            <a:r>
              <a:rPr lang="zh-CN" altLang="en-US" dirty="0" smtClean="0">
                <a:solidFill>
                  <a:prstClr val="black"/>
                </a:solidFill>
              </a:rPr>
              <a:t>：文本处理、类库丰富（</a:t>
            </a:r>
            <a:r>
              <a:rPr lang="en-US" altLang="zh-CN" dirty="0" smtClean="0">
                <a:solidFill>
                  <a:prstClr val="black"/>
                </a:solidFill>
              </a:rPr>
              <a:t>CPAN</a:t>
            </a:r>
            <a:r>
              <a:rPr lang="zh-CN" altLang="en-US" dirty="0" smtClean="0">
                <a:solidFill>
                  <a:prstClr val="black"/>
                </a:solidFill>
              </a:rPr>
              <a:t>）；学习曲线陡峭、语法相对随意</a:t>
            </a:r>
            <a:endParaRPr lang="en-US" altLang="zh-CN" dirty="0" smtClean="0">
              <a:solidFill>
                <a:prstClr val="black"/>
              </a:solidFill>
            </a:endParaRPr>
          </a:p>
          <a:p>
            <a:pPr lvl="1">
              <a:buBlip>
                <a:blip r:embed="rId2"/>
              </a:buBlip>
            </a:pPr>
            <a:r>
              <a:rPr lang="en-US" altLang="zh-CN" dirty="0" smtClean="0">
                <a:solidFill>
                  <a:prstClr val="black"/>
                </a:solidFill>
              </a:rPr>
              <a:t>Python</a:t>
            </a:r>
            <a:r>
              <a:rPr lang="zh-CN" altLang="en-US" dirty="0" smtClean="0">
                <a:solidFill>
                  <a:prstClr val="black"/>
                </a:solidFill>
              </a:rPr>
              <a:t>：类库丰富；</a:t>
            </a:r>
            <a:r>
              <a:rPr lang="en-US" altLang="zh-CN" dirty="0" smtClean="0">
                <a:solidFill>
                  <a:prstClr val="black"/>
                </a:solidFill>
              </a:rPr>
              <a:t>tab vs. space</a:t>
            </a:r>
            <a:r>
              <a:rPr lang="zh-CN" altLang="en-US" dirty="0" smtClean="0">
                <a:solidFill>
                  <a:prstClr val="black"/>
                </a:solidFill>
              </a:rPr>
              <a:t>、</a:t>
            </a:r>
            <a:r>
              <a:rPr lang="en-US" altLang="zh-CN" dirty="0" smtClean="0">
                <a:solidFill>
                  <a:prstClr val="black"/>
                </a:solidFill>
              </a:rPr>
              <a:t>2to3</a:t>
            </a:r>
            <a:r>
              <a:rPr lang="zh-CN" altLang="en-US" dirty="0" smtClean="0">
                <a:solidFill>
                  <a:prstClr val="black"/>
                </a:solidFill>
              </a:rPr>
              <a:t>不兼容</a:t>
            </a:r>
            <a:endParaRPr lang="en-US" altLang="zh-CN" dirty="0" smtClean="0">
              <a:solidFill>
                <a:prstClr val="black"/>
              </a:solidFill>
            </a:endParaRPr>
          </a:p>
          <a:p>
            <a:pPr lvl="1">
              <a:buBlip>
                <a:blip r:embed="rId2"/>
              </a:buBlip>
            </a:pPr>
            <a:r>
              <a:rPr lang="en-US" altLang="zh-CN" dirty="0" smtClean="0">
                <a:solidFill>
                  <a:prstClr val="black"/>
                </a:solidFill>
              </a:rPr>
              <a:t>PHP</a:t>
            </a:r>
            <a:r>
              <a:rPr lang="zh-CN" altLang="en-US" dirty="0" smtClean="0">
                <a:solidFill>
                  <a:prstClr val="black"/>
                </a:solidFill>
              </a:rPr>
              <a:t>：世界上最好的语言</a:t>
            </a:r>
            <a:endParaRPr lang="en-US" altLang="zh-CN" dirty="0" smtClean="0">
              <a:solidFill>
                <a:prstClr val="black"/>
              </a:solidFill>
            </a:endParaRPr>
          </a:p>
          <a:p>
            <a:pPr lvl="1">
              <a:buBlip>
                <a:blip r:embed="rId2"/>
              </a:buBlip>
            </a:pPr>
            <a:r>
              <a:rPr lang="en-US" altLang="zh-CN" dirty="0" smtClean="0">
                <a:solidFill>
                  <a:prstClr val="black"/>
                </a:solidFill>
              </a:rPr>
              <a:t>R</a:t>
            </a:r>
            <a:r>
              <a:rPr lang="zh-CN" altLang="en-US" dirty="0" smtClean="0">
                <a:solidFill>
                  <a:prstClr val="black"/>
                </a:solidFill>
              </a:rPr>
              <a:t>：内置丰富统计功能、生态环境活跃（</a:t>
            </a:r>
            <a:r>
              <a:rPr lang="en-US" altLang="zh-CN" dirty="0" smtClean="0">
                <a:solidFill>
                  <a:prstClr val="black"/>
                </a:solidFill>
              </a:rPr>
              <a:t>CRAN</a:t>
            </a:r>
            <a:r>
              <a:rPr lang="zh-CN" altLang="en-US" dirty="0" smtClean="0">
                <a:solidFill>
                  <a:prstClr val="black"/>
                </a:solidFill>
              </a:rPr>
              <a:t>）、专业背景；速度慢</a:t>
            </a:r>
            <a:endParaRPr lang="en-US" altLang="zh-CN" dirty="0" smtClean="0">
              <a:solidFill>
                <a:prstClr val="black"/>
              </a:solidFill>
            </a:endParaRPr>
          </a:p>
          <a:p>
            <a:pPr lvl="1">
              <a:buBlip>
                <a:blip r:embed="rId2"/>
              </a:buBlip>
            </a:pPr>
            <a:r>
              <a:rPr lang="en-US" altLang="zh-CN" dirty="0" smtClean="0">
                <a:solidFill>
                  <a:prstClr val="black"/>
                </a:solidFill>
              </a:rPr>
              <a:t>JavaScript</a:t>
            </a:r>
            <a:r>
              <a:rPr lang="zh-CN" altLang="en-US" dirty="0" smtClean="0">
                <a:solidFill>
                  <a:prstClr val="black"/>
                </a:solidFill>
              </a:rPr>
              <a:t>：流行、浏览器运行环境、</a:t>
            </a:r>
            <a:r>
              <a:rPr lang="en-US" altLang="zh-CN" dirty="0" smtClean="0">
                <a:solidFill>
                  <a:prstClr val="black"/>
                </a:solidFill>
              </a:rPr>
              <a:t>Node.js</a:t>
            </a:r>
            <a:r>
              <a:rPr lang="zh-CN" altLang="en-US" dirty="0" smtClean="0">
                <a:solidFill>
                  <a:prstClr val="black"/>
                </a:solidFill>
              </a:rPr>
              <a:t>；语法糟糕</a:t>
            </a:r>
            <a:endParaRPr lang="en-US" altLang="zh-CN" dirty="0" smtClean="0">
              <a:solidFill>
                <a:prstClr val="black"/>
              </a:solidFill>
            </a:endParaRPr>
          </a:p>
          <a:p>
            <a:pPr lvl="1">
              <a:buBlip>
                <a:blip r:embed="rId2"/>
              </a:buBlip>
            </a:pPr>
            <a:endParaRPr lang="en-US" altLang="zh-CN" dirty="0" smtClean="0">
              <a:solidFill>
                <a:prstClr val="black"/>
              </a:solidFill>
            </a:endParaRPr>
          </a:p>
          <a:p>
            <a:pPr lvl="1">
              <a:buBlip>
                <a:blip r:embed="rId2"/>
              </a:buBlip>
            </a:pPr>
            <a:endParaRPr lang="en-US" altLang="zh-CN" dirty="0">
              <a:solidFill>
                <a:prstClr val="black"/>
              </a:solidFill>
            </a:endParaRPr>
          </a:p>
          <a:p>
            <a:pPr lvl="0">
              <a:buBlip>
                <a:blip r:embed="rId2"/>
              </a:buBlip>
            </a:pPr>
            <a:endParaRPr lang="en-US" altLang="zh-CN" sz="3700" dirty="0">
              <a:solidFill>
                <a:srgbClr val="000000"/>
              </a:solidFill>
            </a:endParaRPr>
          </a:p>
          <a:p>
            <a:pPr lvl="1">
              <a:buBlip>
                <a:blip r:embed="rId2"/>
              </a:buBlip>
            </a:pPr>
            <a:endParaRPr lang="zh-CN" altLang="en-US" dirty="0">
              <a:solidFill>
                <a:prstClr val="black"/>
              </a:solidFill>
            </a:endParaRPr>
          </a:p>
        </p:txBody>
      </p:sp>
      <p:sp>
        <p:nvSpPr>
          <p:cNvPr id="2" name="AutoShape 2" descr="data:image/jpeg;base64,/9j/4AAQSkZJRgABAQAAAQABAAD/2wCEAAkGBxIQEBUSEhIWFhUVFRUVFxcXFRUXFhUXFRcXFxcXFRcYHyggGBolGxcVITEiJikrLi4uGB8zODMtNygtLysBCgoKDg0OGhAQGzMlICUrKy0tKzYrKzctLS0vMTA1LS0vLS0tLS0tLS0tLS0tLS0tLS0rLS0tLS0rLS8tLS0tN//AABEIAPQAzwMBIgACEQEDEQH/xAAcAAACAgMBAQAAAAAAAAAAAAAABwUGAQMECAL/xABEEAACAAQDAwYLCAEDBAMBAAABAgADBBEFEiEGMUEHEyJRYZEUMjRScXJzgZKy0Rc1QlOhorHBIxVigiQzwuGDk/EW/8QAGQEBAAMBAQAAAAAAAAAAAAAAAAMEBQIB/8QALREAAgEDAAgGAgMBAAAAAAAAAAECAwQRBRIUITEyM3ETQVGBobEiNCNCkfD/2gAMAwEAAhEDEQA/AHjBBBABBBBABBBBABBBBABBBeKptfttKw9ll8286a2vNy9Sqncz9QMAWuNc2aFFyQAOJijzuURUlq5lEZrWGtwepv0ikbS8oE2qm+CseYGdQVRSZjk/h6WgOvoEANmXtRSM+Tn0zaaE237t8TCtcR5uxbAvBqgEZ5u7VmUMl39Nm32BvvEM7YfaUqzSZxYJcBWYE2ZtwuL2B36wAxYIwpjMAEEEVHb/AGzXC5QbLnd7hF7es9QgCxVmKSZJtMmKptcAkAn0dcVDGOUylly2aT/lKOFYbrXNr9ohNYnixxKYZtZPZSAbLY5RbXLmA42tHdgNZRS5xmNLPAkOQ1hoRuFsvbADGw7lTWaxUywp10zEkekcfdFwwjaKXP3Xv6DYcRrHn3EWUTGmU8lsjEFGylVsdTo1rixNvRFo2PxTm1SRNcGxGUKBmIfxQDeAHqDeMxXdlMW51ebIsyAb95HX3/xFigAjTVeIfd/IjdGmq8Q+7+RAG6CCCACCCCACCCCACCCCAPl4Q+0NNJp6+dNrlmzXmMxIABXIPFsu4gAQ+SI5qzD5U63OS1e27MoNu+AFbsfimHzSB0VZywUF5dyumpB1TdbLeIna/ADWTGenMubOl5kPN79DcEakEi1uG+O7lloqKk5h0QJOaYNEsBzY3llOm+3VEXs9iqSqgGWswGyZssolbnVg2XXXMN+6wgCKamWQjtWSzzjWsS5uSCCSeu9xoLWsIh8H2iNLMyrKYymqOcLN4xK6XGlx0dBEttvtElZVGSV0liwy2tzhOofXhutfUxCPUtKmh3TnEza6kHXUEFdVYA8LjhAHprA8Vl1chJ0q+VhxFiCN4I7IkIr+w9NzVDJW9+jcf8tRrxjm2y24psMS80lnOiou8m1+kfwwBYa2rSUheYwVQCSSbbo8tbebXNXVzzb3lr0ZYG6wJF+N77469qNp6rGqmWHPNys2VUBOVQd7Hzjbrj4xHY9BKDyCxObKcxUXtp35r9kAVmUBMAVQxJ8fq1PVx4xOUlT/AJLOpKlSpAWwtbQEdfb2CNcqjEg5QpI3sLgE24nXTjxiRpKZXXMASQb63uB13HdaAJWhoptRKNrqgufGawKixCrfW+8iOXDKd5U0OxQKGAPRuGFhbNx7+uL1srVlZbK4UNe5FgScw1JU8LcRHBj+G8yGZJbGTbM6g2IU6ixO4dkASWxmOpLrEXLcTxbNpmBOovbeLWENkR5pSq8FmJMlg5ScwA6XRuCba+dY39MegNmcZSsp0mob3UZuxrawBLxpq/EPu/mN0aarxD7v5EAboIIIAIIIIAIIIIAIIIIAI+JjhQSdwF4+45698spz1Kx7hAHmLb2ufEsVmNrkl9EA62C/hHpMS1K0+QgMqWwtawXebjVja57Te24RE4NVXnzJmXPNaa5ymwtqeJ46d0WmtqXFHllAqSpzOobNNY6sRfSxy294AgCNm0dNIsXl5Zj5Zhe99NS1u3dc9bRvXmndVl2csVUNa7KC3C2tr/1ENVyZhlqpBLszF73OjgEix4X4dkWvkx2eMyrUzFOVUY33Xt0R7riAGFi+0C4VhiNNsswS8ipe92A3+gaQgpBmV85p09yy2aa1zuuTZB1G8WjlxxnnarmENwgAA0067HtI/SI/ZzAmMuSzK6K56JIskz/cx48AB2GAJKlwPn6SXOkqyMjDU2LXsDe3UTcRdcJ2byTFQi9wXUm3N85pfd/FuqMbHYavOzqcaCWAWX/cQouD+Ibj2Wi2Yg1yUe4OUkMN6kbyDACvrNlQapkayuJnTJIOYMCVyr1aROUuFSadbq4E11F9Lkm+mnEdYjfjch6iY8xQVmItuc6ILlQCAbGxHbpv3RWZUicWaZNJy33L0jYWvlK8YAuGGSh0QAra7/FBtpu/DpbSJjHJKGS2u9cpsLkG2ndC8lY7lV1QkgMyg7mtfiH93XxjfQY42bmHXPnGU2YCYAR2aaW04wB11uB08oNLvYuivc3FuoDgBrrH3shijUM9Kc3IY52t4uRwMpXXgRHDi9NVtPW4uCeaQ5rXB4sBpuEaZ9A1VSvVKSrU682OFshsTmO/W+nC0APFGuNI11XiH3fyIidi61p9DJd7Figueu2l/fEtVeIfd/IgDdBBBABBBBABBBBABBBBABGmrlhkZTuII7xG6PiaOibb7QB5Zm1CUtbOBvo7nTUgAkAX7dIsezFck2aamaf8cqYktFbxRoSGPZfNwiJ5SsAmU1S77hNYgk6XIP4esWEadjKq3+IE2YCxJIHOE3Aa+hGnVvgCybUrabmloVLFny3Aurcd2h0/WLVgNTMpE5+WqsHUWQghgpJNieJveNe1EvOsktLHOZVV+tjoASBvt/Yg2dpWeVMQ6ZC1tSHBBzWsOF+qAFfthKm/6i0yYoux1W+iqbtv9CxYKnaHPLksOkoly1y31W5LaDdwAjt22wpptUzDLdpSjLYdHKupHbcn4hFAxBTK5tQbZQWutjdhcX7ReAHlyeSC8vwqZYTnNy266GwIA6r27osWJOmfObkrfQWsbb9bRS+T/GDPWSoQLLKCWVJ6IIvcA8STraJPF8QSRMyiZnCgiZrZQLm1+IbW2m+AO6nrZM1n5sWFjmzAi1h4w11IiGkVLUaumQMHcsrjKLcbHXXrjilzKlJyz5a9CYzEy9elLPRzi2twbG1txjUc8xiQATzjZlKjLnQWOVSbga3gDur6YMrTJBIR7koVUhdwLAML8Y04LsKkyWHzMVBzLe2/iVO9eGkbZVc6NlaylTqLC5Btcj/bu4cIsuBYjnZgD0CRYXF721FhuPGANlZhfBWN1VCCSW3XBuDv00ismSJGDXB8ZZrDQi5eZmHpvFk2sxgU1DOnG2ZVmKLa6jQAE7iSRFOwTGBMw+QhmDQFSDZm1JC3F9NbboA5uTDarmMsucxEt3CC+4Zh0QOqzAj3w46k9A+7+RHnja2Q0ozzTjSW0uoYAWAA0JAvxPGGbya7YDEaUqQQ8sAG9jcabrcIAYMEEEAEEEEAEEEEAEEEEAEBgggClcpOyP8AqckKNGlBnQ2/Fbxff/UIfDM9K0xJqHKMrqSbHnFQiym1xcn9seqpksMCDuOhhdcoGwYqZY5hbMXBJsDlCgWA4/8Aq8AQ+xuJq8y01jYqCpYjovmACgenq6os6SRLmpLRehldmmbzmJzAG59PohN4bVvTyi82SxKsVLlSWHSF7HQC+W1u0xYpG1ROHO0pyznMMpvdSNDrv16oAztNjaiqzZ8me6ud5Vf8ZO/dYWPvMU3aKcjCUUfMCuXMdCp437CTEQJ4zEz3djo2VQdCTcg37AP0jNU/PC9rWA17d59G+AGTyYys6BVcAo4ZgSbsRoCCPFtrGnGp81qubLQZiJl93j33XB37yLxStkdpGoXa7aFgSRqTlvoOFjeLbs/icmdN5xwU5yYt2DaoSSVFhrY2/mAGBhNQVlBKgZGReiwNwhF+iewj+YqOK4wkia7owKTATLtc/wCXUAniD0cp90W3EK4SUZZgHNzEsGFmuRchT7/0hZY/gjvJkz1liWc5VlR7C28Nl0Ot/wBRAHXPxrOuW8wMxXM2h4kW11tG99rBTKQLEs1wdRktxYjiYja7Cp7BWDXXMRqQSAugsTqDe8QU6jlLOVDN56YSAJSDMCx3Bn00vvgDdtVtO9Weldb201ta5NyOBLEn0ARKbKOQk1yl8mRezpG1z3HviK2r2cmUVSUmkZ3kpOYC9lLFuiPVta8SmEDm8ImzmU9OcAmpscqnhuOvCALrgNCZmGYlUOoXODLV76NLlDW3UM1wPRENyK0qiaSjkEoTbjpYAnrU30Ft4hiUGEBdnhIAILUpJvoxZhma9uJMK/kfs9RlzOjyg4YpqGGoUOD1cD1wB6JggggAggggAggggAggggAggggAjBEZggCOrMHkzUZGQWY3NtLn3RFYRsRR0viSgdLHNrc3vc9sWaMGAPMvLHIlpjT5R0WVMwU26WWxA7fFiBq/BpUq8tpiTT+EpdSN+/8ATSJzlHQvi9UCTcTFC3tpmW2nZpxipyZ5nMkkqD/kGtuAP/7ADIwzkvnVdPKm5UUTJYa4Nyb9e62togK/Dv8AT2NMxCzVdSSCDdjayX0O43j0hQKJdKmUXyylsBxsulo8nYxUPVVE93YljMZzfUlixGVRv0Fh7oAvDbST0kI+VLqxUhtSrddjxIFs3bFpl0IxCin1KuyvJluyhbFc2UMFN9CQV1hXYYPCU3tzhmS5ajLezDxM3WLAw+KDCBSYLOQghjImF/Wym9hAHmioxCfPPTmMbnrsOu1hDR5D9khOnmrcWWS1gCNGa2ndC5kYWVdAWADAG/uB/uPSnJRhgpsLkLcEtmmMRxLMYApnLPhctqpJ0xmANOV0yjxZmup9f9IoWNS/B5FPJlTc9Mf86Zl1D5gGzdfu0h2creHmbhkx0UM8krMAte4Bs6+greEPOnzJ6nPllJKXoIDcS9zaA3uCbXgB+7SYslBhQuemZKpLAG9igG7gIovIns88ozqh9Q6ixsRcsw6xru/WLZtNhzYjh9NYAsyIwNwAHZAQbcRv0i20tGJNOEHAAH06QBIwQQQAQQQQAQQQQAQQQQAQQQQAQQQQARhozGDAHmnlUkP/AK3PVF6TiUVA3no2B950jo5KtmRUYkRNFuYAmFSLjNcArfvjv5TKGdJx6XUWBVzLYEnRVBEsXv2n+IuPIpSzAlXNmEXaoKjTUZBr7tYAmuU/agYbQnIDzk0GVLtuUkWLe4R54lS3Rgy2BLlf9x6AJPvudeuHDy+TEyUaTFPN867swIBAVbWW+l+lf/jGavZqTOmUTUyjUlXKm6hcm/s0YGAKTya0jTsVSYqZJPOKysd10SwX0kZj7o9BYtIEynmodzS3B96mI7ZTZeRh8hZMoXy3sx1Y3JOvbrHdtBO5ulnP5sqYe5TAHmOdSuKCXMOqrmW/FSDa1+IMelNj5QShp1AIAlJod+7jCdosAPgOSYHZESU9whFyxU82etterjDrwIuaeWXTm2KjoXuVHAE9drQB11EoOrKdzAg+g6GPMG2uGTMPqp8lb2AZgdP+23i/tIHuj1GY888vcgNiKmWt2EhOcsQL9Jso7dLwA4+T9G/0ujzjpCRL7bdHT9InqrxD7v5ER2ylYk6ikPLUqhloAp3rlAFvdaJGq8Q+7+RAG6CCCACCCCACCCCACCCCACCCCACCCCACCCCAEnyhV3g2OmZM8U0oVAdxLZhu46iLTyNUjrSz5rHozqmayceivRuOw2is8qMnn8VyKLsKaVJ3aq9ROKqw9ALE+iG5hGHy6aSkmULJLUKo9HH08YAitttlJOKUxkTSVIOeW43o4BAPaNdRC0wGqqcIqFo6wg2YvKmAAK4Iy6E79Lgjfuh2REbTYBJr5DSZo3g5XGjI3BlO8QBJU80OoYbiIq+3eJplWiILNUBs4U2ZZKi8xr8Or3xG7HYtNku2H1TgVEk3UmwFRKPiuOs8DaPqjwidMrzNnKM8zpFgT0JS6LLXrB49pgCa2Xo/8K3JMseICOo6E33kaC/ZFjEYRQAANwj6gDBhL8pQlyMX5yaCRNkAr0c1iquhy9RG+8Ogws+UmiSprqWWfGBlHtytNAZewEXgC2bBUTSMOppb+MJYJ9La/wBxN1XiH3fyI2qI1VXiH3fyIA3QQQQAQQQQAQQQQAQQQQAQQQQAQQR85YA+o+HNo+rxU+ULFhJp+aBYGddWyeOJf4yttxtxgCr4BJ8OxGZU5ujMqyVtxl0qFVF+osQffDUWK5gdHTy2krTlSiSiNDcgdEa27RFjEAZj5YxloU+1mF4vU1UyzzVkFlVJcskLkvZiSp321133tAEPylVQqsQV5U2Wj04RpJLBed6RzqG43IAAjrpNvKupcZk8GaVll2JzFi5AzMpF7ARvo9iKtJkjITMRJgP/AFEtLoFN7q18w6tI4+VHZacK3wmTKdxOULdCehM6IGg14XgBvYZVGZLBO8Eqe0qbEjs0jtiubCrNFGhnoUmMzsyneLsf5tf3xY4AwYW9VWrOxwCy5ZQlrfXNmz7vRc74YFfOySnbiqsR6QDaFDh9fRSpqs5miZLVWmnI7ZpkwZhqOpxb3CAHMI1VXiH3fyIzSuWRWIsSoJHUSN0YqvEPu/kQBisqBLRnO5VLHrsBeKeOUmn/ACpvcv1i0Y55NO9m/wAphEJui7aUIVE9Yzr24nSklEZ/2kU/5U39v1jP2k035U3uX6wsIIt7FSKW31vUZ/2k035U39v1jH2k0/5U3uX6wsYDDYqQ2+t6jO+0in/Kmft+sH2kU/5UzuX6wsYIbFSPNvreozvtIp/ypv7frB9pFP8Alze5frCwjMNipDb63qM77SKf8qb3L9YDykU/5U3uX6wsYIbFSPdvrepadsNup04KlKzyVIsz5VzAlgLk30ULc6axw7O1j2edMqpLTQrIhmFiwyne2beCNffEJaMZREcrCL4PBJDSU0vyWS37JbZyadZpeSQzzCf8YGUAALYdlwW/5RYPtJp/ypncv1hYwR2rKmuJw9IVW9wzvtIp/wAqZ3L9YPtIp/ypn7frCxgj3Y6R5t9b1Gd9pFP+VM/b9YPtHp/ypn7frCxghsdIbfW9RnfaRT/lTP2/WD7SKf8AKm/t+sLqgw6dPJEqWzkb7DdfrMWnB+T6dMINQwlrxVTdz79wiOdC3hxZJTubmpy/RxcoO1AxCmEmRzsvphmIIBIANgCD1/xC7o8Pmo4Z5k0scynId4FsmYk6js7IuG0dGkiqmykHRRgBc34A74jrR6rOlJJo82+tFtPAx6LlDkJLRTLmkqoBNhrYW64s+F4utZTc8gIBJFja/Ra0JGGrsB92r6z/ADxDdW8KcMxJ7S6qVamrIsOOeTTvZv8AKYRCboe+OeTTvZv8phEJuESWHBkek+aPYyYs0gYSwAYz1Nhcndf3RWYxF2cNbzwZ8J6vlkZcrk+pZih0mzMpAIIKm4O47ogsfwvD6J+bYzpj2uQrKLA7rm0XvYzyCR7MQsttWviE/wBYD9qxQt5znUcZSeEaNzCnClGUYrLMSajD79KRPA6xMBidw/ZmgrVPg091YDVWsSPSDwikRtpKl5UxZks2ZTcH+vRFudKWPxkyjCrFP8opolMf2Zn0erjNL89d3/IcIhoduF1SV1IrsAVmLZl4X3MO+FHtFhZpKl5P4R0lPWrbu7d7ojt7hzerLiia5t1BKcODI6CCCLZTCCCCACCCCPAEEEEAEEEEeg2yKqZLvzbsl9+ViL267Q2dgcQmT6QNMYsysy3O8gbrwoYafJh5GfaN/UUr2K8PJf0fJ+Lgou2f3hP9YfKIhzEztn94T/WHyiIYxYo8i7FSt1H3YQ1dgPu1fWf54VUNXYD7tX1n+eK99013LWjur7Fgxzyad7N/lMIhNwh7455NO9m/ymEQm4RxYcGS6T5o9jMBggjQMwdGxnkEj2YhYbZ/eE/1x8ohn7GeQU/sxCx208vn+sPlWMu068jVvP14f95ELBBAqliABck2A4kmNQyhpclzHwNgdwmsB3A/yTEDyqKPCZR4mWb+gNp/cXXZTDfBaRJbeNbM3rNqfp7oWW2eJCqrGZdVW0te2xNyPSSYy6H5XDkuG81bj8LaMXxIK8SdBgNROXOqZU89yETvbfFrwjZyVRSDV1gDMBdUO5TwFuLGKnjWNTax80w2X8KDxVHDTie2LiqubxDh6lGVJU0nPi/I3jBJd7NW0wPYzN+oFo3zNkqgpnlGXPUcZT3PcYgI7sExV6ScsxDpcZl4MvEGOpRqJZTOYuDeGjidSCVIII0IIsR6RGIae2WApV0/hEtQJqqHBH41tcqevSFWNbdv6R5RrKpHJ1XoOlLBkmJFsFnLS+FMMqZgoBuGa/EDqi2bJYNhzTB/mE6bvCkFVFupeMWXbPDTUUhlqQoDKSToFVTcn3CIZ3eJqKRPTs803NsU+HYdNqHySULnjbcPSToIla7Y6skyy7SwQBc5WzED0R0SNrTSkS6RFEpTqWF2m9bMeF4uSbcUhk5y9my6y7HNfqhVq1k04x3HlKlQkmpS3ilvDV5MPIz7Rv6hWu12J6yT6Lm8NHkw8jPtG/qF70j2w6xRts/vCf64+URDGJnbP7wn+sPlEQxixR5F2KtbqPuwhq7Afdq+s/zwqoauwH3avrP88V77pruWtHdX2LBjnk072b/KYRCbhD3xzyad7N/lMIhNwjiw4Ml0nzR7GYIII0EZg6NjPIKf2Yik7ZJRTKxwZjyposHbJmlk2Fr2NxpaLtsZ5BT+zELDbPy+f64+VYyrZZrS3+pr3UsW8fY7aLY552sqqkMvWGN/eN4izYRgVHh3+WfPRpg3FiAF9Rb6mFmOsQW1vFydGc9zlu7FGFaEN6jv7l12r2455TKprqh0aYdCR1KOA7Y4eTzCxOq8zC6ylz/8jov9xWYYHJOotUHtl/w0cVYKjRaid0ZuvXWuTG3mFTKmUiJMRAHuQ7ZQdNLHsikf/wAbP/Np/wD7R9IleVdTz0jqyN6L3EUbKI8tYT8NYfwdXc4eK8r5LMmxk7jOpx/8v/qO6i2HUsOeq5QXiEIJPZcnSKXlgyRM6dR/2+Cup01/X5HtLqpCoEExLABfHXcBbrhJ4igWdNCm6iY4BG61za0coWPqOaFv4TbznJ3cXPjJLGMEvsebV9PbzyP2tDF5RJ5SgextmKqfQTrC52R8vp/af+LQweUvyE+0T+Yr3HXgWbZ4t5iogtBBGiZoQ1OTDyM+0b+oVZhqcmHkZ9o39RTvukXdH9You2f3hP8AWHyiIYxM7Z/eE/1x8oiGMT0eRditW6j7sIauwH3avrP88KqGrsB92r6z/PFe+6a7lrR3V9iwY55NO9m/ymEQm4Q98c8mnezf5TCITcI4sODJdJ80exmCCMGNAzB07GeQSPZiFhtn94T/AFh8ohobGi1BIv8AliFhtoLYhP8AWB/aIy7TrSNW86ECFgggjUMoDFy5MK4JUTJRP/cUEelb3/QxTY20VS0mYsxDZkII+kRVoa8HEko1PDmpDN5S8NM2mE1RcymufVOh/owrRDrwPFpVdIzCxuMrod4PEEdUUDanYyZIYzJCl5RubDxk7LcRFK1rKH8c9xfvKOv/ACw3plTEEYv174zv0G+NHKMzAXgido8B5uX4RWXlyx4svdMmngAOAiCJ92u7qjmM1LODqUHHiS2yXl9P7T/xaGDyl+Qn10/mF/sj5fT+0/8AFoYPKV5AfXT+YpXH7EC/bfrTFPBBBF8zgMNTkw8jPtG/qFXDU5MR/wBEfaN/UVL7pl3R/WKJtn94T/XHyiIeJnbQWxCf6w+URCxPR5F2K1bqPuZhq7Afdq+s/wA8KqGrsB92r6z/ADxXvumu5a0d1fYsGOeTTvZv8phELuh7435NNt+W/wAphFpIew6DfCYjsHuZLpJPWifBMWWRW4WoBNLOYi17uLX+KK/zD+Y3wmMcw/mN8Ji7OMZefyZ8JOPBF/l8o8pQFWmcACwGZRYDsiPxLaWgq2zT6SZmtbMrAG3aQReKjzD+Y3wmDmX8xvhMQq2pJ5X2Tyuqslh/R0Ys8hpgNMjoltQ5BN+yOONnMv5jfCYOZfzG+ExPHCWMld5bzg1wRs5l/Mb4TBzL+Y3wmPco8wzbh2IzaZ+clOVb9D2MOIi9YZyjLYColEHiyag9uU6j9YoHMv5jfCYOZfzG+ExFVo06nMTUq1WnyjHqdqMKm9J5eY9snXviLqdsqWVfwSkUNwdlVQPcNYpnMP5jfCYOZfzG+ExHG2przf8ApJK6qPyX+G7EsRm1L85Ocs3DqUdSjhGiRlzLnBKXGbLbNbja8Z5h/Mb4TBzL+Y3wmLK1UsIrPWbyy14XtBh9K2eTSzS+7MzLcX3210iQquUCROQy5tK5RtCMymKJzL+Y3wmMcw/mN8Jiu7em3l/ZOrmrFaq4diSxedRMo8GlzUa+udgVt2akxFRs5h/Mb4TBzD+Y3wmJ4pRWMkEst5wSGDzaNVPhMua7X0yMAtu3URa6Xb+nkoJcqldUXcMyiKHzD+Y3wmM8y/mN8JiKdGnN/l9ktOtUp8v0WvFdoaCrbPOpZoe1syMoJHbqLxVKkpnbmwQl+iGtmt220jHMv5jfCYOZfzG+Ex3CEYcH8nNScpvLXwfMNXYD7tX1n+eFbzL+Y3wmGlsGpGHKCCDmfeLfjitfNai7lrR6fi+xNmvbqX9frGBWnzV7j9YIIyjcwg8ObzV7j9Yz4c3mr3H6xiCGRqoz4c3mr3H6weHN5q9x+sYggNVB4c3mr3H6xnw5vNXuP1jEEMjVQeHN5q9x+sHhzeavcfrBBDIwg8ObzV7j9YPDm81e4/WCCGRhB4c3mr3H6weHN5q9x+sEEMjVRnw5vNXuP1g8ObzV7j9YxBDIwjPhzeavcfrB4c3mr3H6xiCGRqoPDm81e4/WDw5vNXuP1gghkYQeHN5q9x+sHhzeavcfrBBDIwjPhzeavcfrB4c3mr3H6xiCGRqoPDT5q9x+sYerJFrD9frBBA8wj//Z"/>
          <p:cNvSpPr>
            <a:spLocks noChangeAspect="1" noChangeArrowheads="1"/>
          </p:cNvSpPr>
          <p:nvPr/>
        </p:nvSpPr>
        <p:spPr bwMode="auto">
          <a:xfrm>
            <a:off x="116681" y="-2155823"/>
            <a:ext cx="2857500" cy="449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pic>
        <p:nvPicPr>
          <p:cNvPr id="7172" name="Picture 4" descr="http://pic.baike.soso.com/p/20130710/20130710164539-1826469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666" y="1484783"/>
            <a:ext cx="1100460" cy="16335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linuxlusers.com/wp-content/uploads/2013/09/pyth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0012" y="2132861"/>
            <a:ext cx="2766020" cy="159873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kuqin.com/upimg/topic/Rub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1882" y="2151133"/>
            <a:ext cx="1263746" cy="19343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1.im.guokr.com/Sd2W8tH2hx-PIsW-ZexZpU4nUB7sPhf6taAaw_Nw6MkABAAAkAUAAFB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5" y="260648"/>
            <a:ext cx="4744163"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3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数据库</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lvl="0">
              <a:buBlip>
                <a:blip r:embed="rId2"/>
              </a:buBlip>
            </a:pPr>
            <a:r>
              <a:rPr lang="zh-CN" altLang="en-US" sz="3700" dirty="0">
                <a:solidFill>
                  <a:srgbClr val="000000"/>
                </a:solidFill>
              </a:rPr>
              <a:t>选择标准</a:t>
            </a:r>
            <a:endParaRPr lang="en-US" altLang="zh-CN" sz="3700" dirty="0">
              <a:solidFill>
                <a:srgbClr val="000000"/>
              </a:solidFill>
            </a:endParaRPr>
          </a:p>
          <a:p>
            <a:pPr lvl="1">
              <a:buBlip>
                <a:blip r:embed="rId2"/>
              </a:buBlip>
            </a:pPr>
            <a:r>
              <a:rPr lang="zh-CN" altLang="en-US" dirty="0" smtClean="0">
                <a:solidFill>
                  <a:prstClr val="black"/>
                </a:solidFill>
              </a:rPr>
              <a:t>目标平台</a:t>
            </a:r>
            <a:endParaRPr lang="en-US" altLang="zh-CN" dirty="0" smtClean="0">
              <a:solidFill>
                <a:prstClr val="black"/>
              </a:solidFill>
            </a:endParaRPr>
          </a:p>
          <a:p>
            <a:pPr lvl="1">
              <a:buBlip>
                <a:blip r:embed="rId2"/>
              </a:buBlip>
            </a:pPr>
            <a:r>
              <a:rPr lang="zh-CN" altLang="en-US" dirty="0" smtClean="0">
                <a:solidFill>
                  <a:prstClr val="black"/>
                </a:solidFill>
              </a:rPr>
              <a:t>关系 </a:t>
            </a:r>
            <a:r>
              <a:rPr lang="en-US" altLang="zh-CN" dirty="0" smtClean="0">
                <a:solidFill>
                  <a:prstClr val="black"/>
                </a:solidFill>
              </a:rPr>
              <a:t>vs. </a:t>
            </a:r>
            <a:r>
              <a:rPr lang="zh-CN" altLang="en-US" dirty="0" smtClean="0">
                <a:solidFill>
                  <a:prstClr val="black"/>
                </a:solidFill>
              </a:rPr>
              <a:t>非关系</a:t>
            </a:r>
            <a:endParaRPr lang="en-US" altLang="zh-CN" dirty="0" smtClean="0">
              <a:solidFill>
                <a:prstClr val="black"/>
              </a:solidFill>
            </a:endParaRPr>
          </a:p>
          <a:p>
            <a:pPr lvl="1">
              <a:buBlip>
                <a:blip r:embed="rId2"/>
              </a:buBlip>
            </a:pPr>
            <a:r>
              <a:rPr lang="zh-CN" altLang="en-US" dirty="0" smtClean="0">
                <a:solidFill>
                  <a:prstClr val="black"/>
                </a:solidFill>
              </a:rPr>
              <a:t>事务 </a:t>
            </a:r>
            <a:r>
              <a:rPr lang="en-US" altLang="zh-CN" dirty="0" smtClean="0">
                <a:solidFill>
                  <a:prstClr val="black"/>
                </a:solidFill>
              </a:rPr>
              <a:t>vs. </a:t>
            </a:r>
            <a:r>
              <a:rPr lang="zh-CN" altLang="en-US" dirty="0" smtClean="0">
                <a:solidFill>
                  <a:prstClr val="black"/>
                </a:solidFill>
              </a:rPr>
              <a:t>非事务</a:t>
            </a:r>
            <a:endParaRPr lang="en-US" altLang="zh-CN" dirty="0" smtClean="0">
              <a:solidFill>
                <a:prstClr val="black"/>
              </a:solidFill>
            </a:endParaRPr>
          </a:p>
          <a:p>
            <a:pPr lvl="1">
              <a:buBlip>
                <a:blip r:embed="rId2"/>
              </a:buBlip>
            </a:pPr>
            <a:r>
              <a:rPr lang="zh-CN" altLang="en-US" dirty="0" smtClean="0">
                <a:solidFill>
                  <a:prstClr val="black"/>
                </a:solidFill>
              </a:rPr>
              <a:t>单机 </a:t>
            </a:r>
            <a:r>
              <a:rPr lang="en-US" altLang="zh-CN" dirty="0" smtClean="0">
                <a:solidFill>
                  <a:prstClr val="black"/>
                </a:solidFill>
              </a:rPr>
              <a:t>vs. </a:t>
            </a:r>
            <a:r>
              <a:rPr lang="zh-CN" altLang="en-US" dirty="0" smtClean="0">
                <a:solidFill>
                  <a:prstClr val="black"/>
                </a:solidFill>
              </a:rPr>
              <a:t>分布式</a:t>
            </a:r>
            <a:endParaRPr lang="en-US" altLang="zh-CN" dirty="0" smtClean="0">
              <a:solidFill>
                <a:prstClr val="black"/>
              </a:solidFill>
            </a:endParaRPr>
          </a:p>
          <a:p>
            <a:pPr lvl="1">
              <a:buBlip>
                <a:blip r:embed="rId2"/>
              </a:buBlip>
            </a:pPr>
            <a:r>
              <a:rPr lang="en-US" altLang="zh-CN" dirty="0" smtClean="0">
                <a:solidFill>
                  <a:prstClr val="black"/>
                </a:solidFill>
              </a:rPr>
              <a:t>SQL vs. API</a:t>
            </a:r>
          </a:p>
          <a:p>
            <a:pPr indent="-285748">
              <a:buBlip>
                <a:blip r:embed="rId2"/>
              </a:buBlip>
            </a:pPr>
            <a:r>
              <a:rPr lang="zh-CN" altLang="en-US" sz="3700" dirty="0">
                <a:solidFill>
                  <a:srgbClr val="000000"/>
                </a:solidFill>
              </a:rPr>
              <a:t>典型案例</a:t>
            </a:r>
            <a:endParaRPr lang="en-US" altLang="zh-CN" sz="3700" dirty="0">
              <a:solidFill>
                <a:srgbClr val="000000"/>
              </a:solidFill>
            </a:endParaRPr>
          </a:p>
          <a:p>
            <a:pPr lvl="1">
              <a:buBlip>
                <a:blip r:embed="rId2"/>
              </a:buBlip>
            </a:pPr>
            <a:r>
              <a:rPr lang="en-US" altLang="zh-CN" dirty="0" smtClean="0">
                <a:solidFill>
                  <a:prstClr val="black"/>
                </a:solidFill>
              </a:rPr>
              <a:t>Oracle</a:t>
            </a:r>
            <a:r>
              <a:rPr lang="zh-CN" altLang="en-US" dirty="0" smtClean="0">
                <a:solidFill>
                  <a:prstClr val="black"/>
                </a:solidFill>
              </a:rPr>
              <a:t>：高效、功能丰富；</a:t>
            </a:r>
            <a:r>
              <a:rPr lang="en-US" altLang="zh-CN" dirty="0" smtClean="0">
                <a:solidFill>
                  <a:prstClr val="black"/>
                </a:solidFill>
              </a:rPr>
              <a:t>It’s from Oracle</a:t>
            </a:r>
          </a:p>
          <a:p>
            <a:pPr lvl="1">
              <a:buBlip>
                <a:blip r:embed="rId2"/>
              </a:buBlip>
            </a:pPr>
            <a:r>
              <a:rPr lang="en-US" altLang="zh-CN" dirty="0" smtClean="0">
                <a:solidFill>
                  <a:prstClr val="black"/>
                </a:solidFill>
              </a:rPr>
              <a:t>MySQL</a:t>
            </a:r>
            <a:r>
              <a:rPr lang="zh-CN" altLang="en-US" dirty="0" smtClean="0">
                <a:solidFill>
                  <a:prstClr val="black"/>
                </a:solidFill>
              </a:rPr>
              <a:t>：社区活跃、配置便捷；</a:t>
            </a:r>
            <a:r>
              <a:rPr lang="en-US" altLang="zh-CN" dirty="0" smtClean="0">
                <a:solidFill>
                  <a:prstClr val="black"/>
                </a:solidFill>
              </a:rPr>
              <a:t>It’s owned by Oracle</a:t>
            </a:r>
          </a:p>
          <a:p>
            <a:pPr lvl="1">
              <a:buBlip>
                <a:blip r:embed="rId2"/>
              </a:buBlip>
            </a:pPr>
            <a:r>
              <a:rPr lang="en-US" altLang="zh-CN" dirty="0" err="1" smtClean="0">
                <a:solidFill>
                  <a:prstClr val="black"/>
                </a:solidFill>
              </a:rPr>
              <a:t>MongoDB</a:t>
            </a:r>
            <a:r>
              <a:rPr lang="zh-CN" altLang="en-US" dirty="0" smtClean="0">
                <a:solidFill>
                  <a:prstClr val="black"/>
                </a:solidFill>
              </a:rPr>
              <a:t>：</a:t>
            </a:r>
            <a:r>
              <a:rPr lang="en-US" altLang="zh-CN" dirty="0" smtClean="0">
                <a:solidFill>
                  <a:prstClr val="black"/>
                </a:solidFill>
              </a:rPr>
              <a:t>NOSQL</a:t>
            </a:r>
            <a:r>
              <a:rPr lang="zh-CN" altLang="en-US" dirty="0" smtClean="0">
                <a:solidFill>
                  <a:prstClr val="black"/>
                </a:solidFill>
              </a:rPr>
              <a:t>；</a:t>
            </a:r>
            <a:r>
              <a:rPr lang="en-US" altLang="zh-CN" dirty="0" smtClean="0">
                <a:solidFill>
                  <a:prstClr val="black"/>
                </a:solidFill>
              </a:rPr>
              <a:t>NOSQL</a:t>
            </a:r>
          </a:p>
          <a:p>
            <a:pPr lvl="1">
              <a:buBlip>
                <a:blip r:embed="rId2"/>
              </a:buBlip>
            </a:pPr>
            <a:endParaRPr lang="en-US" altLang="zh-CN" dirty="0">
              <a:solidFill>
                <a:prstClr val="black"/>
              </a:solidFill>
            </a:endParaRPr>
          </a:p>
          <a:p>
            <a:pPr lvl="0">
              <a:buBlip>
                <a:blip r:embed="rId2"/>
              </a:buBlip>
            </a:pPr>
            <a:endParaRPr lang="en-US" altLang="zh-CN" sz="3700" dirty="0">
              <a:solidFill>
                <a:srgbClr val="000000"/>
              </a:solidFill>
            </a:endParaRPr>
          </a:p>
          <a:p>
            <a:pPr lvl="1">
              <a:buBlip>
                <a:blip r:embed="rId2"/>
              </a:buBlip>
            </a:pPr>
            <a:endParaRPr lang="zh-CN" altLang="en-US" dirty="0">
              <a:solidFill>
                <a:prstClr val="black"/>
              </a:solidFill>
            </a:endParaRPr>
          </a:p>
        </p:txBody>
      </p:sp>
      <p:pic>
        <p:nvPicPr>
          <p:cNvPr id="8194" name="Picture 2" descr="http://cdn.jingkao.net/group1/M00/4A/61/wKj9pVRHtAaAMziHAAF0HhEs-nE6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5886" y="2348880"/>
            <a:ext cx="1462005" cy="10199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ages.51cto.com/files/uploadimg/20100601/16261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4" y="2911624"/>
            <a:ext cx="1564024" cy="156402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ttp://img3.imgtn.bdimg.com/it/u=485295128,3144441823&amp;fm=21&amp;gp=0.jpg"/>
          <p:cNvSpPr>
            <a:spLocks noChangeAspect="1" noChangeArrowheads="1"/>
          </p:cNvSpPr>
          <p:nvPr/>
        </p:nvSpPr>
        <p:spPr bwMode="auto">
          <a:xfrm>
            <a:off x="116681" y="-876300"/>
            <a:ext cx="357187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sp>
        <p:nvSpPr>
          <p:cNvPr id="3" name="AutoShape 8" descr="http://img1.imgtn.bdimg.com/it/u=485295128,3144441823&amp;fm=21&amp;gp=0.jpg"/>
          <p:cNvSpPr>
            <a:spLocks noChangeAspect="1" noChangeArrowheads="1"/>
          </p:cNvSpPr>
          <p:nvPr/>
        </p:nvSpPr>
        <p:spPr bwMode="auto">
          <a:xfrm>
            <a:off x="230981" y="-723900"/>
            <a:ext cx="357187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pic>
        <p:nvPicPr>
          <p:cNvPr id="8202" name="Picture 10" descr="http://img3.douban.com/lpic/s244180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1" y="4133559"/>
            <a:ext cx="2005010" cy="87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6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版本控制</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lvl="0">
              <a:buBlip>
                <a:blip r:embed="rId2"/>
              </a:buBlip>
            </a:pPr>
            <a:r>
              <a:rPr lang="zh-CN" altLang="en-US" sz="3700" dirty="0">
                <a:solidFill>
                  <a:srgbClr val="000000"/>
                </a:solidFill>
              </a:rPr>
              <a:t>选择标准</a:t>
            </a:r>
            <a:endParaRPr lang="en-US" altLang="zh-CN" sz="3700" dirty="0">
              <a:solidFill>
                <a:srgbClr val="000000"/>
              </a:solidFill>
            </a:endParaRPr>
          </a:p>
          <a:p>
            <a:pPr lvl="1">
              <a:buBlip>
                <a:blip r:embed="rId2"/>
              </a:buBlip>
            </a:pPr>
            <a:r>
              <a:rPr lang="zh-CN" altLang="en-US" dirty="0" smtClean="0">
                <a:solidFill>
                  <a:prstClr val="black"/>
                </a:solidFill>
              </a:rPr>
              <a:t>单人 </a:t>
            </a:r>
            <a:r>
              <a:rPr lang="en-US" altLang="zh-CN" dirty="0" smtClean="0">
                <a:solidFill>
                  <a:prstClr val="black"/>
                </a:solidFill>
              </a:rPr>
              <a:t>or </a:t>
            </a:r>
            <a:r>
              <a:rPr lang="zh-CN" altLang="en-US" dirty="0" smtClean="0">
                <a:solidFill>
                  <a:prstClr val="black"/>
                </a:solidFill>
              </a:rPr>
              <a:t>协作</a:t>
            </a:r>
            <a:endParaRPr lang="en-US" altLang="zh-CN" dirty="0" smtClean="0">
              <a:solidFill>
                <a:prstClr val="black"/>
              </a:solidFill>
            </a:endParaRPr>
          </a:p>
          <a:p>
            <a:pPr lvl="1">
              <a:buBlip>
                <a:blip r:embed="rId2"/>
              </a:buBlip>
            </a:pPr>
            <a:r>
              <a:rPr lang="zh-CN" altLang="en-US" dirty="0" smtClean="0">
                <a:solidFill>
                  <a:prstClr val="black"/>
                </a:solidFill>
              </a:rPr>
              <a:t>系统规模</a:t>
            </a:r>
            <a:endParaRPr lang="en-US" altLang="zh-CN" dirty="0" smtClean="0">
              <a:solidFill>
                <a:prstClr val="black"/>
              </a:solidFill>
            </a:endParaRPr>
          </a:p>
          <a:p>
            <a:pPr lvl="1">
              <a:buBlip>
                <a:blip r:embed="rId2"/>
              </a:buBlip>
            </a:pPr>
            <a:r>
              <a:rPr lang="zh-CN" altLang="en-US" dirty="0">
                <a:solidFill>
                  <a:prstClr val="black"/>
                </a:solidFill>
              </a:rPr>
              <a:t>软件</a:t>
            </a:r>
            <a:r>
              <a:rPr lang="zh-CN" altLang="en-US" dirty="0" smtClean="0">
                <a:solidFill>
                  <a:prstClr val="black"/>
                </a:solidFill>
              </a:rPr>
              <a:t>仓库费用</a:t>
            </a:r>
            <a:endParaRPr lang="en-US" altLang="zh-CN" dirty="0" smtClean="0">
              <a:solidFill>
                <a:prstClr val="black"/>
              </a:solidFill>
            </a:endParaRPr>
          </a:p>
          <a:p>
            <a:pPr lvl="1">
              <a:buBlip>
                <a:blip r:embed="rId2"/>
              </a:buBlip>
            </a:pPr>
            <a:r>
              <a:rPr lang="zh-CN" altLang="en-US" dirty="0" smtClean="0">
                <a:solidFill>
                  <a:prstClr val="black"/>
                </a:solidFill>
              </a:rPr>
              <a:t>可选仓库：</a:t>
            </a:r>
            <a:r>
              <a:rPr lang="en-US" altLang="zh-CN" dirty="0" err="1">
                <a:solidFill>
                  <a:prstClr val="black"/>
                </a:solidFill>
              </a:rPr>
              <a:t>g</a:t>
            </a:r>
            <a:r>
              <a:rPr lang="en-US" altLang="zh-CN" dirty="0" err="1" smtClean="0">
                <a:solidFill>
                  <a:prstClr val="black"/>
                </a:solidFill>
              </a:rPr>
              <a:t>ithub</a:t>
            </a:r>
            <a:r>
              <a:rPr lang="zh-CN" altLang="en-US" dirty="0" smtClean="0">
                <a:solidFill>
                  <a:prstClr val="black"/>
                </a:solidFill>
              </a:rPr>
              <a:t>、</a:t>
            </a:r>
            <a:r>
              <a:rPr lang="en-US" altLang="zh-CN" dirty="0" err="1" smtClean="0">
                <a:solidFill>
                  <a:prstClr val="black"/>
                </a:solidFill>
              </a:rPr>
              <a:t>bitbucket</a:t>
            </a:r>
            <a:r>
              <a:rPr lang="zh-CN" altLang="en-US" dirty="0" smtClean="0">
                <a:solidFill>
                  <a:prstClr val="black"/>
                </a:solidFill>
              </a:rPr>
              <a:t>、</a:t>
            </a:r>
            <a:r>
              <a:rPr lang="en-US" altLang="zh-CN" dirty="0" err="1" smtClean="0">
                <a:solidFill>
                  <a:prstClr val="black"/>
                </a:solidFill>
              </a:rPr>
              <a:t>OSChina</a:t>
            </a:r>
            <a:endParaRPr lang="en-US" altLang="zh-CN" dirty="0" smtClean="0">
              <a:solidFill>
                <a:prstClr val="black"/>
              </a:solidFill>
            </a:endParaRPr>
          </a:p>
          <a:p>
            <a:pPr indent="-285748">
              <a:buBlip>
                <a:blip r:embed="rId2"/>
              </a:buBlip>
            </a:pPr>
            <a:r>
              <a:rPr lang="zh-CN" altLang="en-US" sz="3700" dirty="0">
                <a:solidFill>
                  <a:srgbClr val="000000"/>
                </a:solidFill>
              </a:rPr>
              <a:t>典型案例</a:t>
            </a:r>
            <a:endParaRPr lang="en-US" altLang="zh-CN" sz="3700" dirty="0">
              <a:solidFill>
                <a:srgbClr val="000000"/>
              </a:solidFill>
            </a:endParaRPr>
          </a:p>
          <a:p>
            <a:pPr lvl="1">
              <a:buBlip>
                <a:blip r:embed="rId2"/>
              </a:buBlip>
            </a:pPr>
            <a:r>
              <a:rPr lang="en-US" altLang="zh-CN" dirty="0" err="1" smtClean="0">
                <a:solidFill>
                  <a:prstClr val="black"/>
                </a:solidFill>
              </a:rPr>
              <a:t>Git</a:t>
            </a:r>
            <a:r>
              <a:rPr lang="zh-CN" altLang="en-US" dirty="0" smtClean="0">
                <a:solidFill>
                  <a:prstClr val="black"/>
                </a:solidFill>
              </a:rPr>
              <a:t>：功能强大；学习曲线陡峭</a:t>
            </a:r>
            <a:endParaRPr lang="en-US" altLang="zh-CN" dirty="0" smtClean="0">
              <a:solidFill>
                <a:prstClr val="black"/>
              </a:solidFill>
            </a:endParaRPr>
          </a:p>
          <a:p>
            <a:pPr lvl="1">
              <a:buBlip>
                <a:blip r:embed="rId2"/>
              </a:buBlip>
            </a:pPr>
            <a:r>
              <a:rPr lang="en-US" altLang="zh-CN" dirty="0" smtClean="0">
                <a:solidFill>
                  <a:prstClr val="black"/>
                </a:solidFill>
              </a:rPr>
              <a:t>Mercurial</a:t>
            </a:r>
            <a:r>
              <a:rPr lang="zh-CN" altLang="en-US" dirty="0" smtClean="0">
                <a:solidFill>
                  <a:prstClr val="black"/>
                </a:solidFill>
              </a:rPr>
              <a:t>：功能丰富；相对不流行</a:t>
            </a:r>
            <a:endParaRPr lang="en-US" altLang="zh-CN" dirty="0" smtClean="0">
              <a:solidFill>
                <a:prstClr val="black"/>
              </a:solidFill>
            </a:endParaRPr>
          </a:p>
          <a:p>
            <a:pPr lvl="1">
              <a:buBlip>
                <a:blip r:embed="rId2"/>
              </a:buBlip>
            </a:pPr>
            <a:r>
              <a:rPr lang="en-US" altLang="zh-CN" dirty="0" smtClean="0">
                <a:solidFill>
                  <a:prstClr val="black"/>
                </a:solidFill>
              </a:rPr>
              <a:t>SVN</a:t>
            </a:r>
            <a:r>
              <a:rPr lang="zh-CN" altLang="en-US" dirty="0" smtClean="0">
                <a:solidFill>
                  <a:prstClr val="black"/>
                </a:solidFill>
              </a:rPr>
              <a:t>：功能够用；分布式特性不足</a:t>
            </a:r>
            <a:endParaRPr lang="en-US" altLang="zh-CN" dirty="0" smtClean="0">
              <a:solidFill>
                <a:prstClr val="black"/>
              </a:solidFill>
            </a:endParaRPr>
          </a:p>
          <a:p>
            <a:pPr lvl="1">
              <a:buBlip>
                <a:blip r:embed="rId2"/>
              </a:buBlip>
            </a:pPr>
            <a:endParaRPr lang="en-US" altLang="zh-CN" dirty="0">
              <a:solidFill>
                <a:prstClr val="black"/>
              </a:solidFill>
            </a:endParaRPr>
          </a:p>
          <a:p>
            <a:pPr lvl="0">
              <a:buBlip>
                <a:blip r:embed="rId2"/>
              </a:buBlip>
            </a:pPr>
            <a:endParaRPr lang="en-US" altLang="zh-CN" sz="3700" dirty="0">
              <a:solidFill>
                <a:srgbClr val="000000"/>
              </a:solidFill>
            </a:endParaRPr>
          </a:p>
          <a:p>
            <a:pPr lvl="1">
              <a:buBlip>
                <a:blip r:embed="rId2"/>
              </a:buBlip>
            </a:pPr>
            <a:endParaRPr lang="zh-CN" altLang="en-US" dirty="0">
              <a:solidFill>
                <a:prstClr val="black"/>
              </a:solidFill>
            </a:endParaRPr>
          </a:p>
        </p:txBody>
      </p:sp>
      <p:grpSp>
        <p:nvGrpSpPr>
          <p:cNvPr id="4" name="组合 3"/>
          <p:cNvGrpSpPr/>
          <p:nvPr/>
        </p:nvGrpSpPr>
        <p:grpSpPr>
          <a:xfrm>
            <a:off x="5272561" y="4904592"/>
            <a:ext cx="3457646" cy="1735462"/>
            <a:chOff x="1107062" y="4014597"/>
            <a:chExt cx="7140284" cy="2687887"/>
          </a:xfrm>
        </p:grpSpPr>
        <p:pic>
          <p:nvPicPr>
            <p:cNvPr id="5" name="Picture 2" descr="https://upload.wikimedia.org/wikipedia/commons/thumb/e/e0/Git-logo.svg/512px-Git-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62" y="4452640"/>
              <a:ext cx="1807008" cy="755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selenic.com/hg-logo/logo-hg-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505" y="4014597"/>
              <a:ext cx="982487" cy="1178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hazelnusse.github.io/DOS_WOW2011/images/bazaa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929" y="4240111"/>
              <a:ext cx="1251033" cy="12510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ources for @GitHub n00bs (small list, please ad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134" y="5266864"/>
              <a:ext cx="1828271" cy="7250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blog.poeditor.com/wp-content/uploads/2014/06/bitbucket-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7150" y="4976801"/>
              <a:ext cx="1725683" cy="17256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userlogos.org/files/logos/jumpordie/launchpad_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070" y="4830276"/>
              <a:ext cx="2496276" cy="1872208"/>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https://s-media-cache-ak0.pinimg.com/564x/a2/ce/7d/a2ce7d2d2c0d1fdbf36914b844707f1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58" y="1772816"/>
            <a:ext cx="3483223" cy="4639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phdcomics.com/comics/archive/phd052810s.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5251" y="1073431"/>
            <a:ext cx="4706887" cy="379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074"/>
                                        </p:tgtEl>
                                      </p:cBhvr>
                                    </p:animEffect>
                                    <p:set>
                                      <p:cBhvr>
                                        <p:cTn id="19" dur="1" fill="hold">
                                          <p:stCondLst>
                                            <p:cond delay="499"/>
                                          </p:stCondLst>
                                        </p:cTn>
                                        <p:tgtEl>
                                          <p:spTgt spid="307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目标平台</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lvl="0">
              <a:buBlip>
                <a:blip r:embed="rId2"/>
              </a:buBlip>
            </a:pPr>
            <a:r>
              <a:rPr lang="zh-CN" altLang="en-US" sz="3700" dirty="0">
                <a:solidFill>
                  <a:srgbClr val="000000"/>
                </a:solidFill>
              </a:rPr>
              <a:t>选择标准</a:t>
            </a:r>
            <a:endParaRPr lang="en-US" altLang="zh-CN" sz="3700" dirty="0">
              <a:solidFill>
                <a:srgbClr val="000000"/>
              </a:solidFill>
            </a:endParaRPr>
          </a:p>
          <a:p>
            <a:pPr lvl="1">
              <a:buBlip>
                <a:blip r:embed="rId2"/>
              </a:buBlip>
            </a:pPr>
            <a:r>
              <a:rPr lang="zh-CN" altLang="en-US" dirty="0" smtClean="0">
                <a:solidFill>
                  <a:prstClr val="black"/>
                </a:solidFill>
              </a:rPr>
              <a:t>使用语言：</a:t>
            </a:r>
            <a:r>
              <a:rPr lang="en-US" altLang="zh-CN" dirty="0" smtClean="0">
                <a:solidFill>
                  <a:prstClr val="black"/>
                </a:solidFill>
              </a:rPr>
              <a:t>C#</a:t>
            </a:r>
            <a:r>
              <a:rPr lang="zh-CN" altLang="en-US" dirty="0" smtClean="0">
                <a:solidFill>
                  <a:prstClr val="black"/>
                </a:solidFill>
              </a:rPr>
              <a:t>基本绑定</a:t>
            </a:r>
            <a:r>
              <a:rPr lang="en-US" altLang="zh-CN" dirty="0" smtClean="0">
                <a:solidFill>
                  <a:prstClr val="black"/>
                </a:solidFill>
              </a:rPr>
              <a:t>windows</a:t>
            </a:r>
            <a:r>
              <a:rPr lang="zh-CN" altLang="en-US" dirty="0" smtClean="0">
                <a:solidFill>
                  <a:prstClr val="black"/>
                </a:solidFill>
              </a:rPr>
              <a:t>、其他大多数跨平台</a:t>
            </a:r>
            <a:endParaRPr lang="en-US" altLang="zh-CN" dirty="0" smtClean="0">
              <a:solidFill>
                <a:prstClr val="black"/>
              </a:solidFill>
            </a:endParaRPr>
          </a:p>
          <a:p>
            <a:pPr lvl="1">
              <a:buBlip>
                <a:blip r:embed="rId2"/>
              </a:buBlip>
            </a:pPr>
            <a:r>
              <a:rPr lang="en-US" altLang="zh-CN" dirty="0" smtClean="0">
                <a:solidFill>
                  <a:prstClr val="black"/>
                </a:solidFill>
              </a:rPr>
              <a:t>Linux</a:t>
            </a:r>
            <a:r>
              <a:rPr lang="zh-CN" altLang="en-US" dirty="0" smtClean="0">
                <a:solidFill>
                  <a:prstClr val="black"/>
                </a:solidFill>
              </a:rPr>
              <a:t>发行版：</a:t>
            </a:r>
            <a:r>
              <a:rPr lang="en-US" altLang="zh-CN" dirty="0" err="1" smtClean="0">
                <a:solidFill>
                  <a:prstClr val="black"/>
                </a:solidFill>
              </a:rPr>
              <a:t>Debian</a:t>
            </a:r>
            <a:r>
              <a:rPr lang="zh-CN" altLang="en-US" dirty="0" smtClean="0">
                <a:solidFill>
                  <a:prstClr val="black"/>
                </a:solidFill>
              </a:rPr>
              <a:t>、</a:t>
            </a:r>
            <a:r>
              <a:rPr lang="en-US" altLang="zh-CN" dirty="0" smtClean="0">
                <a:solidFill>
                  <a:prstClr val="black"/>
                </a:solidFill>
              </a:rPr>
              <a:t>Ubuntu</a:t>
            </a:r>
            <a:r>
              <a:rPr lang="zh-CN" altLang="en-US" dirty="0" smtClean="0">
                <a:solidFill>
                  <a:prstClr val="black"/>
                </a:solidFill>
              </a:rPr>
              <a:t>、</a:t>
            </a:r>
            <a:r>
              <a:rPr lang="en-US" altLang="zh-CN" dirty="0" err="1" smtClean="0">
                <a:solidFill>
                  <a:prstClr val="black"/>
                </a:solidFill>
              </a:rPr>
              <a:t>Redhat</a:t>
            </a:r>
            <a:r>
              <a:rPr lang="zh-CN" altLang="en-US" dirty="0" smtClean="0">
                <a:solidFill>
                  <a:prstClr val="black"/>
                </a:solidFill>
              </a:rPr>
              <a:t>、</a:t>
            </a:r>
            <a:r>
              <a:rPr lang="en-US" altLang="zh-CN" dirty="0" err="1" smtClean="0">
                <a:solidFill>
                  <a:prstClr val="black"/>
                </a:solidFill>
              </a:rPr>
              <a:t>CentOS</a:t>
            </a:r>
            <a:r>
              <a:rPr lang="zh-CN" altLang="en-US" dirty="0" smtClean="0">
                <a:solidFill>
                  <a:prstClr val="black"/>
                </a:solidFill>
              </a:rPr>
              <a:t>、</a:t>
            </a:r>
            <a:r>
              <a:rPr lang="en-US" altLang="zh-CN" dirty="0" smtClean="0">
                <a:solidFill>
                  <a:prstClr val="black"/>
                </a:solidFill>
              </a:rPr>
              <a:t>Fedora</a:t>
            </a:r>
            <a:r>
              <a:rPr lang="zh-CN" altLang="en-US" dirty="0" smtClean="0">
                <a:solidFill>
                  <a:prstClr val="black"/>
                </a:solidFill>
              </a:rPr>
              <a:t>、</a:t>
            </a:r>
            <a:r>
              <a:rPr lang="en-US" altLang="zh-CN" dirty="0" err="1" smtClean="0">
                <a:solidFill>
                  <a:prstClr val="black"/>
                </a:solidFill>
              </a:rPr>
              <a:t>ArchLinux</a:t>
            </a:r>
            <a:r>
              <a:rPr lang="zh-CN" altLang="en-US" dirty="0" smtClean="0">
                <a:solidFill>
                  <a:prstClr val="black"/>
                </a:solidFill>
              </a:rPr>
              <a:t>、</a:t>
            </a:r>
            <a:r>
              <a:rPr lang="en-US" altLang="zh-CN" dirty="0" smtClean="0">
                <a:solidFill>
                  <a:prstClr val="black"/>
                </a:solidFill>
              </a:rPr>
              <a:t>Gentoo …</a:t>
            </a:r>
          </a:p>
          <a:p>
            <a:pPr lvl="1">
              <a:buBlip>
                <a:blip r:embed="rId2"/>
              </a:buBlip>
            </a:pPr>
            <a:r>
              <a:rPr lang="en-US" altLang="zh-CN" dirty="0" smtClean="0">
                <a:solidFill>
                  <a:prstClr val="black"/>
                </a:solidFill>
              </a:rPr>
              <a:t>Unix</a:t>
            </a:r>
            <a:r>
              <a:rPr lang="zh-CN" altLang="en-US" dirty="0" smtClean="0">
                <a:solidFill>
                  <a:prstClr val="black"/>
                </a:solidFill>
              </a:rPr>
              <a:t>发行版：</a:t>
            </a:r>
            <a:r>
              <a:rPr lang="en-US" altLang="zh-CN" dirty="0" smtClean="0">
                <a:solidFill>
                  <a:prstClr val="black"/>
                </a:solidFill>
              </a:rPr>
              <a:t>OSX</a:t>
            </a:r>
            <a:r>
              <a:rPr lang="zh-CN" altLang="en-US" dirty="0" smtClean="0">
                <a:solidFill>
                  <a:prstClr val="black"/>
                </a:solidFill>
              </a:rPr>
              <a:t>、</a:t>
            </a:r>
            <a:r>
              <a:rPr lang="en-US" altLang="zh-CN" dirty="0" smtClean="0">
                <a:solidFill>
                  <a:prstClr val="black"/>
                </a:solidFill>
              </a:rPr>
              <a:t>FreeBSD</a:t>
            </a:r>
            <a:r>
              <a:rPr lang="zh-CN" altLang="en-US" dirty="0" smtClean="0">
                <a:solidFill>
                  <a:prstClr val="black"/>
                </a:solidFill>
              </a:rPr>
              <a:t>、</a:t>
            </a:r>
            <a:r>
              <a:rPr lang="en-US" altLang="zh-CN" dirty="0" err="1" smtClean="0">
                <a:solidFill>
                  <a:prstClr val="black"/>
                </a:solidFill>
              </a:rPr>
              <a:t>OpenBSD</a:t>
            </a:r>
            <a:r>
              <a:rPr lang="zh-CN" altLang="en-US" dirty="0" smtClean="0">
                <a:solidFill>
                  <a:prstClr val="black"/>
                </a:solidFill>
              </a:rPr>
              <a:t>、</a:t>
            </a:r>
            <a:r>
              <a:rPr lang="en-US" altLang="zh-CN" dirty="0" err="1" smtClean="0">
                <a:solidFill>
                  <a:prstClr val="black"/>
                </a:solidFill>
              </a:rPr>
              <a:t>NetBSD</a:t>
            </a:r>
            <a:r>
              <a:rPr lang="en-US" altLang="zh-CN" dirty="0" smtClean="0">
                <a:solidFill>
                  <a:prstClr val="black"/>
                </a:solidFill>
              </a:rPr>
              <a:t> …</a:t>
            </a:r>
          </a:p>
          <a:p>
            <a:pPr lvl="1">
              <a:buBlip>
                <a:blip r:embed="rId2"/>
              </a:buBlip>
            </a:pPr>
            <a:endParaRPr lang="en-US" altLang="zh-CN" dirty="0" smtClean="0">
              <a:solidFill>
                <a:prstClr val="black"/>
              </a:solidFill>
            </a:endParaRPr>
          </a:p>
          <a:p>
            <a:pPr indent="-285748">
              <a:buBlip>
                <a:blip r:embed="rId2"/>
              </a:buBlip>
            </a:pPr>
            <a:r>
              <a:rPr lang="zh-CN" altLang="en-US" sz="3700" dirty="0">
                <a:solidFill>
                  <a:srgbClr val="000000"/>
                </a:solidFill>
              </a:rPr>
              <a:t>典型案例</a:t>
            </a:r>
            <a:endParaRPr lang="en-US" altLang="zh-CN" sz="3700" dirty="0">
              <a:solidFill>
                <a:srgbClr val="000000"/>
              </a:solidFill>
            </a:endParaRPr>
          </a:p>
          <a:p>
            <a:pPr lvl="1">
              <a:buBlip>
                <a:blip r:embed="rId2"/>
              </a:buBlip>
            </a:pPr>
            <a:r>
              <a:rPr lang="en-US" altLang="zh-CN" dirty="0" smtClean="0">
                <a:solidFill>
                  <a:prstClr val="black"/>
                </a:solidFill>
              </a:rPr>
              <a:t>Windows</a:t>
            </a:r>
            <a:r>
              <a:rPr lang="zh-CN" altLang="en-US" dirty="0" smtClean="0">
                <a:solidFill>
                  <a:prstClr val="black"/>
                </a:solidFill>
              </a:rPr>
              <a:t>：</a:t>
            </a:r>
            <a:r>
              <a:rPr lang="en-US" altLang="zh-CN" dirty="0" smtClean="0">
                <a:solidFill>
                  <a:prstClr val="black"/>
                </a:solidFill>
              </a:rPr>
              <a:t>It’s from M$</a:t>
            </a:r>
            <a:r>
              <a:rPr lang="zh-CN" altLang="en-US" dirty="0" smtClean="0">
                <a:solidFill>
                  <a:prstClr val="black"/>
                </a:solidFill>
              </a:rPr>
              <a:t>；开发环境配置不方便</a:t>
            </a:r>
            <a:endParaRPr lang="en-US" altLang="zh-CN" dirty="0" smtClean="0">
              <a:solidFill>
                <a:prstClr val="black"/>
              </a:solidFill>
            </a:endParaRPr>
          </a:p>
          <a:p>
            <a:pPr lvl="1">
              <a:buBlip>
                <a:blip r:embed="rId2"/>
              </a:buBlip>
            </a:pPr>
            <a:r>
              <a:rPr lang="en-US" altLang="zh-CN" dirty="0" smtClean="0">
                <a:solidFill>
                  <a:prstClr val="black"/>
                </a:solidFill>
              </a:rPr>
              <a:t>Linux</a:t>
            </a:r>
            <a:r>
              <a:rPr lang="zh-CN" altLang="en-US" dirty="0" smtClean="0">
                <a:solidFill>
                  <a:prstClr val="black"/>
                </a:solidFill>
              </a:rPr>
              <a:t>：开发环境配置方便；学习成本</a:t>
            </a:r>
            <a:endParaRPr lang="en-US" altLang="zh-CN" dirty="0" smtClean="0">
              <a:solidFill>
                <a:prstClr val="black"/>
              </a:solidFill>
            </a:endParaRPr>
          </a:p>
          <a:p>
            <a:pPr lvl="1">
              <a:buBlip>
                <a:blip r:embed="rId2"/>
              </a:buBlip>
            </a:pPr>
            <a:r>
              <a:rPr lang="en-US" altLang="zh-CN" dirty="0" smtClean="0">
                <a:solidFill>
                  <a:prstClr val="black"/>
                </a:solidFill>
              </a:rPr>
              <a:t>OSX</a:t>
            </a:r>
            <a:r>
              <a:rPr lang="zh-CN" altLang="en-US" dirty="0" smtClean="0">
                <a:solidFill>
                  <a:prstClr val="black"/>
                </a:solidFill>
              </a:rPr>
              <a:t>：美观、</a:t>
            </a:r>
            <a:r>
              <a:rPr lang="en-US" altLang="zh-CN" dirty="0" smtClean="0">
                <a:solidFill>
                  <a:prstClr val="black"/>
                </a:solidFill>
              </a:rPr>
              <a:t>It’s UNIX</a:t>
            </a:r>
            <a:r>
              <a:rPr lang="zh-CN" altLang="en-US" dirty="0" smtClean="0">
                <a:solidFill>
                  <a:prstClr val="black"/>
                </a:solidFill>
              </a:rPr>
              <a:t>；开发环境配置介于</a:t>
            </a:r>
            <a:r>
              <a:rPr lang="en-US" altLang="zh-CN" dirty="0" smtClean="0">
                <a:solidFill>
                  <a:prstClr val="black"/>
                </a:solidFill>
              </a:rPr>
              <a:t>W/L</a:t>
            </a:r>
            <a:r>
              <a:rPr lang="zh-CN" altLang="en-US" dirty="0" smtClean="0">
                <a:solidFill>
                  <a:prstClr val="black"/>
                </a:solidFill>
              </a:rPr>
              <a:t>之间</a:t>
            </a:r>
            <a:endParaRPr lang="en-US" altLang="zh-CN" dirty="0" smtClean="0">
              <a:solidFill>
                <a:prstClr val="black"/>
              </a:solidFill>
            </a:endParaRPr>
          </a:p>
          <a:p>
            <a:pPr lvl="0">
              <a:buBlip>
                <a:blip r:embed="rId2"/>
              </a:buBlip>
            </a:pPr>
            <a:endParaRPr lang="en-US" altLang="zh-CN" sz="3700" dirty="0">
              <a:solidFill>
                <a:srgbClr val="000000"/>
              </a:solidFill>
            </a:endParaRPr>
          </a:p>
          <a:p>
            <a:pPr lvl="1">
              <a:buBlip>
                <a:blip r:embed="rId2"/>
              </a:buBlip>
            </a:pPr>
            <a:endParaRPr lang="zh-CN" altLang="en-US" dirty="0">
              <a:solidFill>
                <a:prstClr val="black"/>
              </a:solidFill>
            </a:endParaRPr>
          </a:p>
        </p:txBody>
      </p:sp>
      <p:pic>
        <p:nvPicPr>
          <p:cNvPr id="9218" name="Picture 2" descr="http://ico.ooopic.com/iconset01/Vista-Icon-for-XP/gif/8629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957" y="2569846"/>
            <a:ext cx="914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hiphotos.baidu.com/baike/w%3D268/sign=4bbc6926972bd40742c7d4fb43889e9c/728da9773912b31bf2c93a278618367adbb44aed2e73c92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2192" y="3789046"/>
            <a:ext cx="648073" cy="113815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pic11.nipic.com/20101109/6032425_110031098924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0103" y="5370155"/>
            <a:ext cx="1350150" cy="40976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pic.baike.soso.com/p/20140510/20140510095819-417755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260" y="5156419"/>
            <a:ext cx="1115876" cy="1246988"/>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pic.baike.soso.com/p/20140325/20140325135535-8835762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2330" y="3514032"/>
            <a:ext cx="1544055" cy="141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06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文档</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lvl="0">
              <a:buBlip>
                <a:blip r:embed="rId2"/>
              </a:buBlip>
            </a:pPr>
            <a:r>
              <a:rPr lang="zh-CN" altLang="en-US" sz="3700" dirty="0">
                <a:solidFill>
                  <a:srgbClr val="000000"/>
                </a:solidFill>
              </a:rPr>
              <a:t>选择标准</a:t>
            </a:r>
            <a:endParaRPr lang="en-US" altLang="zh-CN" sz="3700" dirty="0">
              <a:solidFill>
                <a:srgbClr val="000000"/>
              </a:solidFill>
            </a:endParaRPr>
          </a:p>
          <a:p>
            <a:pPr lvl="1">
              <a:buBlip>
                <a:blip r:embed="rId2"/>
              </a:buBlip>
            </a:pPr>
            <a:r>
              <a:rPr lang="en-US" altLang="zh-CN" dirty="0" smtClean="0">
                <a:solidFill>
                  <a:prstClr val="black"/>
                </a:solidFill>
              </a:rPr>
              <a:t>API</a:t>
            </a:r>
            <a:r>
              <a:rPr lang="zh-CN" altLang="en-US" dirty="0" smtClean="0">
                <a:solidFill>
                  <a:prstClr val="black"/>
                </a:solidFill>
              </a:rPr>
              <a:t>文档</a:t>
            </a:r>
            <a:endParaRPr lang="en-US" altLang="zh-CN" dirty="0" smtClean="0">
              <a:solidFill>
                <a:prstClr val="black"/>
              </a:solidFill>
            </a:endParaRPr>
          </a:p>
          <a:p>
            <a:pPr lvl="1">
              <a:buBlip>
                <a:blip r:embed="rId2"/>
              </a:buBlip>
            </a:pPr>
            <a:r>
              <a:rPr lang="zh-CN" altLang="en-US" dirty="0" smtClean="0">
                <a:solidFill>
                  <a:prstClr val="black"/>
                </a:solidFill>
              </a:rPr>
              <a:t>论文</a:t>
            </a:r>
            <a:endParaRPr lang="en-US" altLang="zh-CN" dirty="0" smtClean="0">
              <a:solidFill>
                <a:prstClr val="black"/>
              </a:solidFill>
            </a:endParaRPr>
          </a:p>
          <a:p>
            <a:pPr lvl="1">
              <a:buBlip>
                <a:blip r:embed="rId2"/>
              </a:buBlip>
            </a:pPr>
            <a:r>
              <a:rPr lang="zh-CN" altLang="en-US" dirty="0" smtClean="0">
                <a:solidFill>
                  <a:prstClr val="black"/>
                </a:solidFill>
              </a:rPr>
              <a:t>知识管理</a:t>
            </a:r>
            <a:endParaRPr lang="en-US" altLang="zh-CN" dirty="0" smtClean="0">
              <a:solidFill>
                <a:prstClr val="black"/>
              </a:solidFill>
            </a:endParaRPr>
          </a:p>
          <a:p>
            <a:pPr indent="-285748">
              <a:buBlip>
                <a:blip r:embed="rId2"/>
              </a:buBlip>
            </a:pPr>
            <a:r>
              <a:rPr lang="zh-CN" altLang="en-US" sz="3700" dirty="0">
                <a:solidFill>
                  <a:srgbClr val="000000"/>
                </a:solidFill>
              </a:rPr>
              <a:t>典型案例</a:t>
            </a:r>
            <a:endParaRPr lang="en-US" altLang="zh-CN" sz="3700" dirty="0">
              <a:solidFill>
                <a:srgbClr val="000000"/>
              </a:solidFill>
            </a:endParaRPr>
          </a:p>
          <a:p>
            <a:pPr lvl="1">
              <a:buBlip>
                <a:blip r:embed="rId2"/>
              </a:buBlip>
            </a:pPr>
            <a:r>
              <a:rPr lang="en-US" altLang="zh-CN" dirty="0" err="1" smtClean="0">
                <a:solidFill>
                  <a:prstClr val="black"/>
                </a:solidFill>
              </a:rPr>
              <a:t>LaTeX</a:t>
            </a:r>
            <a:r>
              <a:rPr lang="zh-CN" altLang="en-US" dirty="0" smtClean="0">
                <a:solidFill>
                  <a:prstClr val="black"/>
                </a:solidFill>
              </a:rPr>
              <a:t>：科技论文排版事实标准、纯文本；学习成本较高</a:t>
            </a:r>
            <a:endParaRPr lang="en-US" altLang="zh-CN" dirty="0" smtClean="0">
              <a:solidFill>
                <a:prstClr val="black"/>
              </a:solidFill>
            </a:endParaRPr>
          </a:p>
          <a:p>
            <a:pPr lvl="1">
              <a:buBlip>
                <a:blip r:embed="rId2"/>
              </a:buBlip>
            </a:pPr>
            <a:r>
              <a:rPr lang="en-US" altLang="zh-CN" dirty="0" smtClean="0">
                <a:solidFill>
                  <a:prstClr val="black"/>
                </a:solidFill>
              </a:rPr>
              <a:t>MS Office</a:t>
            </a:r>
            <a:r>
              <a:rPr lang="zh-CN" altLang="en-US" dirty="0" smtClean="0">
                <a:solidFill>
                  <a:prstClr val="black"/>
                </a:solidFill>
              </a:rPr>
              <a:t>：日常文档事实标准；</a:t>
            </a:r>
            <a:r>
              <a:rPr lang="en-US" altLang="zh-CN" dirty="0" smtClean="0">
                <a:solidFill>
                  <a:prstClr val="black"/>
                </a:solidFill>
              </a:rPr>
              <a:t>It’s from M$</a:t>
            </a:r>
            <a:r>
              <a:rPr lang="zh-CN" altLang="en-US" dirty="0" smtClean="0">
                <a:solidFill>
                  <a:prstClr val="black"/>
                </a:solidFill>
              </a:rPr>
              <a:t>、兼容性</a:t>
            </a:r>
            <a:endParaRPr lang="en-US" altLang="zh-CN" dirty="0" smtClean="0">
              <a:solidFill>
                <a:prstClr val="black"/>
              </a:solidFill>
            </a:endParaRPr>
          </a:p>
          <a:p>
            <a:pPr lvl="1">
              <a:buBlip>
                <a:blip r:embed="rId2"/>
              </a:buBlip>
            </a:pPr>
            <a:r>
              <a:rPr lang="en-US" altLang="zh-CN" dirty="0" err="1" smtClean="0">
                <a:solidFill>
                  <a:prstClr val="black"/>
                </a:solidFill>
              </a:rPr>
              <a:t>Doxygen</a:t>
            </a:r>
            <a:r>
              <a:rPr lang="zh-CN" altLang="en-US" dirty="0" smtClean="0">
                <a:solidFill>
                  <a:prstClr val="black"/>
                </a:solidFill>
              </a:rPr>
              <a:t>：自动生成</a:t>
            </a:r>
            <a:r>
              <a:rPr lang="en-US" altLang="zh-CN" dirty="0" smtClean="0">
                <a:solidFill>
                  <a:prstClr val="black"/>
                </a:solidFill>
              </a:rPr>
              <a:t>API</a:t>
            </a:r>
            <a:r>
              <a:rPr lang="zh-CN" altLang="en-US" dirty="0" smtClean="0">
                <a:solidFill>
                  <a:prstClr val="black"/>
                </a:solidFill>
              </a:rPr>
              <a:t>文档；其他用途较少</a:t>
            </a:r>
            <a:endParaRPr lang="en-US" altLang="zh-CN" dirty="0" smtClean="0">
              <a:solidFill>
                <a:prstClr val="black"/>
              </a:solidFill>
            </a:endParaRPr>
          </a:p>
          <a:p>
            <a:pPr lvl="1">
              <a:buBlip>
                <a:blip r:embed="rId2"/>
              </a:buBlip>
            </a:pPr>
            <a:r>
              <a:rPr lang="en-US" altLang="zh-CN" dirty="0" smtClean="0">
                <a:solidFill>
                  <a:prstClr val="black"/>
                </a:solidFill>
              </a:rPr>
              <a:t>Wiki</a:t>
            </a:r>
            <a:r>
              <a:rPr lang="zh-CN" altLang="en-US" dirty="0" smtClean="0">
                <a:solidFill>
                  <a:prstClr val="black"/>
                </a:solidFill>
              </a:rPr>
              <a:t>：管理个人事务、知识库；搭建开销</a:t>
            </a:r>
            <a:endParaRPr lang="en-US" altLang="zh-CN" dirty="0" smtClean="0">
              <a:solidFill>
                <a:prstClr val="black"/>
              </a:solidFill>
            </a:endParaRPr>
          </a:p>
          <a:p>
            <a:pPr lvl="1">
              <a:buBlip>
                <a:blip r:embed="rId2"/>
              </a:buBlip>
            </a:pPr>
            <a:endParaRPr lang="en-US" altLang="zh-CN" dirty="0" smtClean="0">
              <a:solidFill>
                <a:prstClr val="black"/>
              </a:solidFill>
            </a:endParaRPr>
          </a:p>
          <a:p>
            <a:pPr lvl="0">
              <a:buBlip>
                <a:blip r:embed="rId2"/>
              </a:buBlip>
            </a:pPr>
            <a:endParaRPr lang="en-US" altLang="zh-CN" sz="3700" dirty="0">
              <a:solidFill>
                <a:srgbClr val="000000"/>
              </a:solidFill>
            </a:endParaRPr>
          </a:p>
          <a:p>
            <a:pPr lvl="1">
              <a:buBlip>
                <a:blip r:embed="rId2"/>
              </a:buBlip>
            </a:pPr>
            <a:endParaRPr lang="zh-CN" altLang="en-US" dirty="0">
              <a:solidFill>
                <a:prstClr val="black"/>
              </a:solidFill>
            </a:endParaRPr>
          </a:p>
        </p:txBody>
      </p:sp>
      <p:pic>
        <p:nvPicPr>
          <p:cNvPr id="10242" name="Picture 2" descr="http://s9.cdn.deahu.com/jingyan/image_cluster/2015-02-17/20/5138921_8FB7C655DD2C423BD493F3A2BA44B9D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089" y="2636912"/>
            <a:ext cx="1309845" cy="66714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http://img3.imgtn.bdimg.com/it/u=2804005571,228830908&amp;fm=21&amp;gp=0.jpg"/>
          <p:cNvSpPr>
            <a:spLocks noChangeAspect="1" noChangeArrowheads="1"/>
          </p:cNvSpPr>
          <p:nvPr/>
        </p:nvSpPr>
        <p:spPr bwMode="auto">
          <a:xfrm>
            <a:off x="116681" y="-990600"/>
            <a:ext cx="4286250"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pic>
        <p:nvPicPr>
          <p:cNvPr id="10250" name="Picture 10" descr="http://www.iconpng.com/png/flurry/ms_offic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0223" y="4059721"/>
            <a:ext cx="918103" cy="122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76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其他</a:t>
            </a:r>
            <a:endParaRPr dirty="0">
              <a:solidFill>
                <a:prstClr val="black"/>
              </a:solidFill>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indent="-285748">
              <a:buBlip>
                <a:blip r:embed="rId2"/>
              </a:buBlip>
            </a:pPr>
            <a:r>
              <a:rPr lang="zh-CN" altLang="en-US" sz="3700" dirty="0">
                <a:solidFill>
                  <a:srgbClr val="000000"/>
                </a:solidFill>
              </a:rPr>
              <a:t>典型案例</a:t>
            </a:r>
            <a:endParaRPr lang="en-US" altLang="zh-CN" sz="3700" dirty="0">
              <a:solidFill>
                <a:srgbClr val="000000"/>
              </a:solidFill>
            </a:endParaRPr>
          </a:p>
          <a:p>
            <a:pPr lvl="1">
              <a:buBlip>
                <a:blip r:embed="rId2"/>
              </a:buBlip>
            </a:pPr>
            <a:r>
              <a:rPr lang="en-US" altLang="zh-CN" dirty="0" smtClean="0">
                <a:solidFill>
                  <a:prstClr val="black"/>
                </a:solidFill>
              </a:rPr>
              <a:t>Functional programming</a:t>
            </a:r>
            <a:r>
              <a:rPr lang="zh-CN" altLang="en-US" dirty="0" smtClean="0">
                <a:solidFill>
                  <a:prstClr val="black"/>
                </a:solidFill>
              </a:rPr>
              <a:t>：</a:t>
            </a:r>
            <a:r>
              <a:rPr lang="en-US" altLang="zh-CN" dirty="0" smtClean="0">
                <a:solidFill>
                  <a:prstClr val="black"/>
                </a:solidFill>
              </a:rPr>
              <a:t>Lisp</a:t>
            </a:r>
            <a:r>
              <a:rPr lang="zh-CN" altLang="en-US" dirty="0" smtClean="0">
                <a:solidFill>
                  <a:prstClr val="black"/>
                </a:solidFill>
              </a:rPr>
              <a:t>、</a:t>
            </a:r>
            <a:r>
              <a:rPr lang="en-US" altLang="zh-CN" dirty="0" smtClean="0">
                <a:solidFill>
                  <a:prstClr val="black"/>
                </a:solidFill>
              </a:rPr>
              <a:t>Haskell</a:t>
            </a:r>
            <a:r>
              <a:rPr lang="zh-CN" altLang="en-US" dirty="0" smtClean="0">
                <a:solidFill>
                  <a:prstClr val="black"/>
                </a:solidFill>
              </a:rPr>
              <a:t>、</a:t>
            </a:r>
            <a:r>
              <a:rPr lang="en-US" altLang="zh-CN" dirty="0" err="1" smtClean="0">
                <a:solidFill>
                  <a:prstClr val="black"/>
                </a:solidFill>
              </a:rPr>
              <a:t>Ocaml</a:t>
            </a:r>
            <a:r>
              <a:rPr lang="zh-CN" altLang="en-US" dirty="0" smtClean="0">
                <a:solidFill>
                  <a:prstClr val="black"/>
                </a:solidFill>
              </a:rPr>
              <a:t>、</a:t>
            </a:r>
            <a:r>
              <a:rPr lang="en-US" altLang="zh-CN" dirty="0" smtClean="0">
                <a:solidFill>
                  <a:prstClr val="black"/>
                </a:solidFill>
              </a:rPr>
              <a:t>F#</a:t>
            </a:r>
            <a:r>
              <a:rPr lang="zh-CN" altLang="en-US" dirty="0" smtClean="0">
                <a:solidFill>
                  <a:prstClr val="black"/>
                </a:solidFill>
              </a:rPr>
              <a:t>、</a:t>
            </a:r>
            <a:r>
              <a:rPr lang="en-US" altLang="zh-CN" dirty="0" smtClean="0">
                <a:solidFill>
                  <a:prstClr val="black"/>
                </a:solidFill>
              </a:rPr>
              <a:t>R</a:t>
            </a:r>
          </a:p>
          <a:p>
            <a:pPr lvl="1">
              <a:buBlip>
                <a:blip r:embed="rId2"/>
              </a:buBlip>
            </a:pPr>
            <a:r>
              <a:rPr lang="en-US" altLang="zh-CN" dirty="0" smtClean="0">
                <a:solidFill>
                  <a:prstClr val="black"/>
                </a:solidFill>
              </a:rPr>
              <a:t>Literate programming</a:t>
            </a:r>
            <a:r>
              <a:rPr lang="zh-CN" altLang="en-US" dirty="0" smtClean="0">
                <a:solidFill>
                  <a:prstClr val="black"/>
                </a:solidFill>
              </a:rPr>
              <a:t>：</a:t>
            </a:r>
            <a:r>
              <a:rPr lang="en-US" altLang="zh-CN" dirty="0" err="1" smtClean="0">
                <a:solidFill>
                  <a:prstClr val="black"/>
                </a:solidFill>
              </a:rPr>
              <a:t>knitr</a:t>
            </a:r>
            <a:r>
              <a:rPr lang="zh-CN" altLang="en-US" dirty="0" smtClean="0">
                <a:solidFill>
                  <a:prstClr val="black"/>
                </a:solidFill>
              </a:rPr>
              <a:t>、</a:t>
            </a:r>
            <a:r>
              <a:rPr lang="en-US" altLang="zh-CN" dirty="0" err="1" smtClean="0">
                <a:solidFill>
                  <a:prstClr val="black"/>
                </a:solidFill>
              </a:rPr>
              <a:t>Rmarkdown</a:t>
            </a:r>
            <a:r>
              <a:rPr lang="zh-CN" altLang="en-US" dirty="0" smtClean="0">
                <a:solidFill>
                  <a:prstClr val="black"/>
                </a:solidFill>
              </a:rPr>
              <a:t>、</a:t>
            </a:r>
            <a:r>
              <a:rPr lang="en-US" altLang="zh-CN" dirty="0" err="1" smtClean="0">
                <a:solidFill>
                  <a:prstClr val="black"/>
                </a:solidFill>
              </a:rPr>
              <a:t>cweb</a:t>
            </a:r>
            <a:endParaRPr lang="en-US" altLang="zh-CN" dirty="0" smtClean="0">
              <a:solidFill>
                <a:prstClr val="black"/>
              </a:solidFill>
            </a:endParaRPr>
          </a:p>
          <a:p>
            <a:pPr lvl="1">
              <a:buBlip>
                <a:blip r:embed="rId2"/>
              </a:buBlip>
            </a:pPr>
            <a:r>
              <a:rPr lang="en-US" altLang="zh-CN" dirty="0" smtClean="0">
                <a:solidFill>
                  <a:prstClr val="black"/>
                </a:solidFill>
              </a:rPr>
              <a:t>Editor</a:t>
            </a:r>
            <a:r>
              <a:rPr lang="zh-CN" altLang="en-US" dirty="0" smtClean="0">
                <a:solidFill>
                  <a:prstClr val="black"/>
                </a:solidFill>
              </a:rPr>
              <a:t>：</a:t>
            </a:r>
            <a:r>
              <a:rPr lang="en-US" altLang="zh-CN" dirty="0" smtClean="0">
                <a:solidFill>
                  <a:prstClr val="black"/>
                </a:solidFill>
              </a:rPr>
              <a:t>vim</a:t>
            </a:r>
            <a:r>
              <a:rPr lang="zh-CN" altLang="en-US" dirty="0" smtClean="0">
                <a:solidFill>
                  <a:prstClr val="black"/>
                </a:solidFill>
              </a:rPr>
              <a:t>、</a:t>
            </a:r>
            <a:r>
              <a:rPr lang="en-US" altLang="zh-CN" dirty="0" err="1" smtClean="0">
                <a:solidFill>
                  <a:prstClr val="black"/>
                </a:solidFill>
              </a:rPr>
              <a:t>emacs</a:t>
            </a:r>
            <a:r>
              <a:rPr lang="zh-CN" altLang="en-US" dirty="0" smtClean="0">
                <a:solidFill>
                  <a:prstClr val="black"/>
                </a:solidFill>
              </a:rPr>
              <a:t>、</a:t>
            </a:r>
            <a:r>
              <a:rPr lang="en-US" altLang="zh-CN" dirty="0" smtClean="0">
                <a:solidFill>
                  <a:prstClr val="black"/>
                </a:solidFill>
              </a:rPr>
              <a:t>sublime</a:t>
            </a:r>
            <a:r>
              <a:rPr lang="zh-CN" altLang="en-US" dirty="0" smtClean="0">
                <a:solidFill>
                  <a:prstClr val="black"/>
                </a:solidFill>
              </a:rPr>
              <a:t>、</a:t>
            </a:r>
            <a:r>
              <a:rPr lang="en-US" altLang="zh-CN" dirty="0" err="1" smtClean="0">
                <a:solidFill>
                  <a:prstClr val="black"/>
                </a:solidFill>
              </a:rPr>
              <a:t>textmate</a:t>
            </a:r>
            <a:endParaRPr lang="en-US" altLang="zh-CN" dirty="0" smtClean="0">
              <a:solidFill>
                <a:prstClr val="black"/>
              </a:solidFill>
            </a:endParaRPr>
          </a:p>
          <a:p>
            <a:pPr lvl="0">
              <a:buBlip>
                <a:blip r:embed="rId2"/>
              </a:buBlip>
            </a:pPr>
            <a:endParaRPr lang="en-US" altLang="zh-CN" sz="3700" dirty="0">
              <a:solidFill>
                <a:srgbClr val="000000"/>
              </a:solidFill>
            </a:endParaRPr>
          </a:p>
          <a:p>
            <a:pPr lvl="1">
              <a:buBlip>
                <a:blip r:embed="rId2"/>
              </a:buBlip>
            </a:pPr>
            <a:endParaRPr lang="zh-CN" altLang="en-US" dirty="0">
              <a:solidFill>
                <a:prstClr val="black"/>
              </a:solidFill>
            </a:endParaRPr>
          </a:p>
        </p:txBody>
      </p:sp>
      <p:sp>
        <p:nvSpPr>
          <p:cNvPr id="2" name="AutoShape 2" descr="http://img0.imgtn.bdimg.com/it/u=2227359456,328008864&amp;fm=21&amp;gp=0.jpg"/>
          <p:cNvSpPr>
            <a:spLocks noChangeAspect="1" noChangeArrowheads="1"/>
          </p:cNvSpPr>
          <p:nvPr/>
        </p:nvSpPr>
        <p:spPr bwMode="auto">
          <a:xfrm>
            <a:off x="116681" y="-1165223"/>
            <a:ext cx="18288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pic>
        <p:nvPicPr>
          <p:cNvPr id="11268" name="Picture 4" descr="http://ico.ooopic.com/ajax/iconpng/?id=105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019491"/>
            <a:ext cx="648073" cy="86409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ergoemacs.org/emacs/emacs_logo/emacs_logo_no_bor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2272" y="3645024"/>
            <a:ext cx="1081056" cy="123856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gs.xkcd.com/comics/real_programm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38" y="2085916"/>
            <a:ext cx="704850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farm4.staticflickr.com/3109/3251176498_c3485a55f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148928"/>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M0AAADNCAYAAAAbvPRpAAAI3klEQVR4nO2bQXJrOQwDff9L/7mAnRIHeCBkN6rejhJBiJ1FKnm9Xq9/Ld87KWfd2vKcyCDxbu66xW/dQHQBFW15TmSQeDd33eK3biC6gIq2PCcySLybu27xWzcQXUBFW54TGSTezV23+K0biC6goi3PiQwS7+auW/zuW0ClLqEmz1sAJ/omBDQhNXkGGk1AE1KTZ6DRBDQhNXkGGk1AE1KTZ6DRJEHjDsbd1x1M09lEVgmQFDXtKdAMvGydBRqgeSQERUADNEAzFNAADdAMBTRA8/XQKHWneiDoFUCavLh7uHMZ3NdjJlF3KqABmj/u6zGTqDsV0ADNH/f1mEnUnQpogOaP+3rMJOpOBTRA88d9PWZOpfRN3Kf02PpOPSfq3D2AZuBl6z6lB9Cc5+fOeXBfjxklwKb7lB5Ac56fO+fBfT1mlACb7lN6AM15fu6cB/f1mFECbLpP6QE05/m5cx7c512OUzUF7fa3tbyKP0XurJQebgEN0ADNUEADNEAzFNAADdAMBTRAAzRDHUOz9SlhUfd7dYvfuoH18Km7s27xWzewHj51d9YtfusG1sOn7s66xW/dwHr41N1Zt/a9dViuBIRKX6WHu+/WUiqztavf4RsBDdBsqt/hGwEN0Gyq3+EbAQ3QbKrf4RsBDdBs6pUIoalH4pHcADctZQJM92zufQEaoBkJaIAGaIYCGqABmqGABmiAZiigeWm/PfuWB0lAeCNIiXmVvlvvATSDs0ADNEAzPAs0QAM0w7NAAzRAMzwLNEDzERo3DMdmloJu7/EtXtw93DrOsN2g+74be3yLF3cPt4AGaOq8uHu4BTRAU+fF3cMtoAGaOi/uHm4NMnw+VLfpLS+K56YF3OqbyEDpO7ivygzQAA3QDM0ADdAAzdAM0AAN0AzNAA3Q3AmN23RiEKVv07wJL25/ib4JL4O+3UvkVvu8QAM0fzUGGsGfW0BzLqApmxdogOavxkAj+HMLaM51/Gc07k/paw9h6eHcuSR+ILTvQWS2RDBAo50FGqABmuFZoAEaoBmeBRqgAZrhWaC5FBpFWw/s9uyuS+TcVKeoCiR3k+PGQAM0AwEN0ADNUEADNEAzFNAADdAMVQXNFiBN97nlBmlr3sQc7bsBNB/ucwtogGakG4NxC2iAZqQbg3ELaIBmpBuDcQtogOaRYJS+bn+Jed3ayi/RI5GfOAfQJOZ1C2j8Ahqgkeva38gtoAEaua79jdwCGqCR69rfyC0JmqZBFCmeE8C5z7pna/rBseX5wwc0p2eBBmiAZngWaIAGaIZngQZogGZ4FmiA5vV6vf9/mlPT7robg1a8bM2h9GiazS2gGfQAGqAZeVEudNcBTWYOpUfTbG4BzaAH0ADNyItyobsOaDJzKD2aZnNr0HvHjFKn9N1aDrdn91nlvh/sCzRAo3n5wb5AAzSalx/sCzRAo3n5wb5AAzSal5/rqxzeGripzv1ISp0i92xKj/pclOGUs0ADNEAzPAs0QAM0w7NAAzRAMzwLNEBzLTQJQESD1cAlZkvc1zSHu+6BD2iUusRsifua5nDXPfABjVKXmC1xX9Mc7roHPqBR6hKzJe5rmsNd98AHNEpdYrbEfU1zuOse+J4fOBGWEmDibJPnxOInYEgIaMoWYcsz0JwLaMoWYcsz0JwLaMoWYcsz0JwLaMoWYcsz0JxrDZr2R/9mLzfOm/An9vA2cdfduKhNXm6cN+FP7OFt4q67cVGbvNw4b8Kf2MPbxF1346I2eblx3oQ/sYe3ibvuxkVt8nLjvAl/Yg/vhe6zp/e5z271aPKn3Le1G6c9xNmApqlHkz/lPqARhwMaoAEaoHmsR5M/5T6gEYcDGqD5KmiUJu0PfPogW3PcmIs70y1/Ul/lQYAGaIBm+CBAAzRAM3wQoAEaoBk+CNAAzU9CowzX9CDuhzudTalT8nP7u2BRm/o+v1hNn3s2pU7Jz+3v0uXd6vv8YjV97tmUOiU/t79Ll3er7/OL1fS5Z1PqlPzc/i5d3q2+zy9W0+eeTalT8nP7u3R5d/oqj6nUKX2bltf9mG4vCSWWt2kOoBH7Ag3QjC5U6tyDuL0AzbmAZnChUucexO0FaM4FNIMLlTr3IG4vQHOun4PGvYCJOvfZxMO5c2k661bTrn2oqzcINOYe7rNuNe3ah7p6g0Bj7uE+61bTrn2oqzcINOYe7rNuNe3ah7p6g0Bj7uE+61bTrn2o8y6W++ESj/kti9r0Rk2L7/YHNB/6tp89vQ9ogAZohvcBDdAAzfA+oAEaoBneBzQPQHOcltmgOyy3Eo+UWN4tz4nZ3PMenz2exDwc0ACNOhvQAA3QGPxFsjqexDwc0ACNOhvQAA3QGPxFsnIPcnpW6ZuoU5RYXvdsW0upzOHO77iHdBho7F6acgYaoJG9JDw35Qw0QCN7SXhuyhlogEb2kvDclDPQiH9G41YCBvccCS9b8G/NtvWJ/oAm4RlogEYW0AAN0AwFNEADNEMBDdBcC42UdECJEJSzTYBsLdGp3Ped9nDfBzRAAzRTz9KNAQEN0EwENP+ARq0DGqABGqAZ93Df93Ivh/vhlGCa5nDXbeWSyPmC2XYWq305mh69KZdEzhfMtrNY7cvR9OhNuSRyvmC2ncVqX46mR2/KJZHzBbPtLFb7cjQ9elMuiZwvmO3/P5Kib142d1+3Z3ddAhp3LmIGQAM0QDPMAGiABmiGGQAN0ADNMAOgARqgGWbwfFiiwa+FRtHWsrlz3vrErIAGaIBmmBXQAA3QDLMCGqABmmFWQAM0QDPMqhsatxJBbz3wVo/EWeU+954CTdnyAs25gAZogGYooAEaoBkKaIAGaIYCmgeg2VqYrR5uf4k69xspfQdngUa5T6lz92iCQfEMNEADNEPPQAM0QDP0DDRAAzRDz18DjVtbD6L4a3p0pc7d40bQFX9AM/AHNEADNEN/QAM0QDP0BzRAAzRDf0ADNB+h2foSYSUWuimXrQxO6y6dYx8WoAGay+bYhwVogOayOfZhARqguWyOfViABmhumuM/Q8qnJfFIsOsAAAAASUVORK5CYII="/>
          <p:cNvSpPr>
            <a:spLocks noChangeAspect="1" noChangeArrowheads="1"/>
          </p:cNvSpPr>
          <p:nvPr/>
        </p:nvSpPr>
        <p:spPr bwMode="auto">
          <a:xfrm>
            <a:off x="116681" y="-14446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sp>
        <p:nvSpPr>
          <p:cNvPr id="5" name="TextShape 2"/>
          <p:cNvSpPr txBox="1"/>
          <p:nvPr/>
        </p:nvSpPr>
        <p:spPr>
          <a:xfrm>
            <a:off x="240570" y="1343160"/>
            <a:ext cx="8650530" cy="5234040"/>
          </a:xfrm>
          <a:prstGeom prst="rect">
            <a:avLst/>
          </a:prstGeom>
        </p:spPr>
        <p:txBody>
          <a:bodyPr lIns="89999" tIns="45000" rIns="89999" bIns="45000"/>
          <a:lstStyle/>
          <a:p>
            <a:pPr lvl="0">
              <a:buBlip>
                <a:blip r:embed="rId2"/>
              </a:buBlip>
            </a:pPr>
            <a:r>
              <a:rPr lang="zh-CN" altLang="en-US" sz="2100" dirty="0">
                <a:solidFill>
                  <a:srgbClr val="000000"/>
                </a:solidFill>
              </a:rPr>
              <a:t>大连理工大学软件工程理论与技术研究所是隶属于大连理工大学软件学院的主要科研机构之一。研究所现有教授</a:t>
            </a:r>
            <a:r>
              <a:rPr lang="en-US" altLang="zh-CN" sz="2100" dirty="0">
                <a:solidFill>
                  <a:srgbClr val="000000"/>
                </a:solidFill>
              </a:rPr>
              <a:t>4</a:t>
            </a:r>
            <a:r>
              <a:rPr lang="zh-CN" altLang="en-US" sz="2100" dirty="0">
                <a:solidFill>
                  <a:srgbClr val="000000"/>
                </a:solidFill>
              </a:rPr>
              <a:t>名，副教授</a:t>
            </a:r>
            <a:r>
              <a:rPr lang="en-US" altLang="zh-CN" sz="2100" dirty="0">
                <a:solidFill>
                  <a:srgbClr val="000000"/>
                </a:solidFill>
              </a:rPr>
              <a:t>2</a:t>
            </a:r>
            <a:r>
              <a:rPr lang="zh-CN" altLang="en-US" sz="2100" dirty="0">
                <a:solidFill>
                  <a:srgbClr val="000000"/>
                </a:solidFill>
              </a:rPr>
              <a:t>名，讲师</a:t>
            </a:r>
            <a:r>
              <a:rPr lang="en-US" altLang="zh-CN" sz="2100" dirty="0">
                <a:solidFill>
                  <a:srgbClr val="000000"/>
                </a:solidFill>
              </a:rPr>
              <a:t>5</a:t>
            </a:r>
            <a:r>
              <a:rPr lang="zh-CN" altLang="en-US" sz="2100" dirty="0">
                <a:solidFill>
                  <a:srgbClr val="000000"/>
                </a:solidFill>
              </a:rPr>
              <a:t>名，其中教育部新世纪优秀人才</a:t>
            </a:r>
            <a:r>
              <a:rPr lang="en-US" altLang="zh-CN" sz="2100" dirty="0">
                <a:solidFill>
                  <a:srgbClr val="000000"/>
                </a:solidFill>
              </a:rPr>
              <a:t>1</a:t>
            </a:r>
            <a:r>
              <a:rPr lang="zh-CN" altLang="en-US" sz="2100" dirty="0">
                <a:solidFill>
                  <a:srgbClr val="000000"/>
                </a:solidFill>
              </a:rPr>
              <a:t>名，辽宁省优秀人才</a:t>
            </a:r>
            <a:r>
              <a:rPr lang="en-US" altLang="zh-CN" sz="2100" dirty="0">
                <a:solidFill>
                  <a:srgbClr val="000000"/>
                </a:solidFill>
              </a:rPr>
              <a:t>1</a:t>
            </a:r>
            <a:r>
              <a:rPr lang="zh-CN" altLang="en-US" sz="2100" dirty="0">
                <a:solidFill>
                  <a:srgbClr val="000000"/>
                </a:solidFill>
              </a:rPr>
              <a:t>名。</a:t>
            </a:r>
            <a:endParaRPr lang="en-US" altLang="zh-CN" sz="2100" dirty="0">
              <a:solidFill>
                <a:srgbClr val="000000"/>
              </a:solidFill>
            </a:endParaRPr>
          </a:p>
          <a:p>
            <a:pPr lvl="0">
              <a:buBlip>
                <a:blip r:embed="rId2"/>
              </a:buBlip>
            </a:pPr>
            <a:r>
              <a:rPr lang="zh-CN" altLang="en-US" sz="2100" dirty="0">
                <a:solidFill>
                  <a:srgbClr val="000000"/>
                </a:solidFill>
              </a:rPr>
              <a:t>研究所的主要研究方向包括：基于搜索的软件工程、软件仓库挖掘、软件测试与形式化验证、组合优化与算法设计、决策支持与数据分析等。研究所成立以来先后承担了包括</a:t>
            </a:r>
            <a:r>
              <a:rPr lang="en-US" altLang="zh-CN" sz="2100" dirty="0">
                <a:solidFill>
                  <a:srgbClr val="000000"/>
                </a:solidFill>
              </a:rPr>
              <a:t>973</a:t>
            </a:r>
            <a:r>
              <a:rPr lang="zh-CN" altLang="en-US" sz="2100" dirty="0">
                <a:solidFill>
                  <a:srgbClr val="000000"/>
                </a:solidFill>
              </a:rPr>
              <a:t>、</a:t>
            </a:r>
            <a:r>
              <a:rPr lang="en-US" altLang="zh-CN" sz="2100" dirty="0">
                <a:solidFill>
                  <a:srgbClr val="000000"/>
                </a:solidFill>
              </a:rPr>
              <a:t>863</a:t>
            </a:r>
            <a:r>
              <a:rPr lang="zh-CN" altLang="en-US" sz="2100" dirty="0">
                <a:solidFill>
                  <a:srgbClr val="000000"/>
                </a:solidFill>
              </a:rPr>
              <a:t>课题、国家自然科学基金、南方电网、华为合作项目等一批重要科研项目，累计科研经费达一千余万。</a:t>
            </a:r>
            <a:endParaRPr lang="en-US" altLang="zh-CN" sz="2100" dirty="0">
              <a:solidFill>
                <a:srgbClr val="000000"/>
              </a:solidFill>
            </a:endParaRPr>
          </a:p>
          <a:p>
            <a:pPr lvl="0">
              <a:buBlip>
                <a:blip r:embed="rId2"/>
              </a:buBlip>
            </a:pPr>
            <a:r>
              <a:rPr lang="zh-CN" altLang="en-US" sz="2100" dirty="0">
                <a:solidFill>
                  <a:srgbClr val="000000"/>
                </a:solidFill>
              </a:rPr>
              <a:t>研究所师生先后在包括顶级期刊</a:t>
            </a:r>
            <a:r>
              <a:rPr lang="en-US" altLang="zh-CN" sz="2100" dirty="0">
                <a:solidFill>
                  <a:srgbClr val="000000"/>
                </a:solidFill>
              </a:rPr>
              <a:t>IEEE TSE, TKDE</a:t>
            </a:r>
            <a:r>
              <a:rPr lang="zh-CN" altLang="en-US" sz="2100" dirty="0">
                <a:solidFill>
                  <a:srgbClr val="000000"/>
                </a:solidFill>
              </a:rPr>
              <a:t>、</a:t>
            </a:r>
            <a:r>
              <a:rPr lang="en-US" altLang="zh-CN" sz="2100" dirty="0">
                <a:solidFill>
                  <a:srgbClr val="000000"/>
                </a:solidFill>
              </a:rPr>
              <a:t>TCS</a:t>
            </a:r>
            <a:r>
              <a:rPr lang="zh-CN" altLang="en-US" sz="2100" dirty="0">
                <a:solidFill>
                  <a:srgbClr val="000000"/>
                </a:solidFill>
              </a:rPr>
              <a:t>和顶级会议</a:t>
            </a:r>
            <a:r>
              <a:rPr lang="en-US" altLang="zh-CN" sz="2100" dirty="0">
                <a:solidFill>
                  <a:srgbClr val="000000"/>
                </a:solidFill>
              </a:rPr>
              <a:t>ICSE, SODA</a:t>
            </a:r>
            <a:r>
              <a:rPr lang="zh-CN" altLang="en-US" sz="2100" dirty="0">
                <a:solidFill>
                  <a:srgbClr val="000000"/>
                </a:solidFill>
              </a:rPr>
              <a:t>等发表论文</a:t>
            </a:r>
            <a:r>
              <a:rPr lang="en-US" altLang="zh-CN" sz="2100" dirty="0">
                <a:solidFill>
                  <a:srgbClr val="000000"/>
                </a:solidFill>
              </a:rPr>
              <a:t>100</a:t>
            </a:r>
            <a:r>
              <a:rPr lang="zh-CN" altLang="en-US" sz="2100" dirty="0">
                <a:solidFill>
                  <a:srgbClr val="000000"/>
                </a:solidFill>
              </a:rPr>
              <a:t>多篇。曾先后培养博士生获得中国计算机学会优秀博士学位论文奖</a:t>
            </a:r>
            <a:r>
              <a:rPr lang="en-US" altLang="zh-CN" sz="2100" dirty="0">
                <a:solidFill>
                  <a:srgbClr val="000000"/>
                </a:solidFill>
              </a:rPr>
              <a:t>(CCF</a:t>
            </a:r>
            <a:r>
              <a:rPr lang="zh-CN" altLang="en-US" sz="2100" dirty="0">
                <a:solidFill>
                  <a:srgbClr val="000000"/>
                </a:solidFill>
              </a:rPr>
              <a:t>优博</a:t>
            </a:r>
            <a:r>
              <a:rPr lang="en-US" altLang="zh-CN" sz="2100" dirty="0">
                <a:solidFill>
                  <a:srgbClr val="000000"/>
                </a:solidFill>
              </a:rPr>
              <a:t>)</a:t>
            </a:r>
            <a:r>
              <a:rPr lang="zh-CN" altLang="en-US" sz="2100" dirty="0">
                <a:solidFill>
                  <a:srgbClr val="000000"/>
                </a:solidFill>
              </a:rPr>
              <a:t>、国家奖学金等，毕业生主要去向为阿里、腾讯、百度、华为、中国建设银行、中国科学院、</a:t>
            </a:r>
            <a:r>
              <a:rPr lang="en-US" altLang="zh-CN" sz="2100" dirty="0">
                <a:solidFill>
                  <a:srgbClr val="000000"/>
                </a:solidFill>
              </a:rPr>
              <a:t>985</a:t>
            </a:r>
            <a:r>
              <a:rPr lang="zh-CN" altLang="en-US" sz="2100" dirty="0">
                <a:solidFill>
                  <a:srgbClr val="000000"/>
                </a:solidFill>
              </a:rPr>
              <a:t>高校等。 </a:t>
            </a:r>
            <a:endParaRPr lang="en-US" altLang="zh-CN" sz="2100" dirty="0">
              <a:solidFill>
                <a:srgbClr val="000000"/>
              </a:solidFill>
            </a:endParaRPr>
          </a:p>
          <a:p>
            <a:pPr>
              <a:buBlip>
                <a:blip r:embed="rId2"/>
              </a:buBlip>
            </a:pPr>
            <a:endParaRPr lang="zh-CN" altLang="en-US" dirty="0">
              <a:solidFill>
                <a:prstClr val="black"/>
              </a:solidFill>
            </a:endParaRPr>
          </a:p>
        </p:txBody>
      </p:sp>
      <p:sp>
        <p:nvSpPr>
          <p:cNvPr id="6"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软件工程理论与技术研究所</a:t>
            </a:r>
            <a:endParaRPr dirty="0">
              <a:solidFill>
                <a:prstClr val="black"/>
              </a:solidFill>
            </a:endParaRPr>
          </a:p>
        </p:txBody>
      </p:sp>
    </p:spTree>
    <p:extLst>
      <p:ext uri="{BB962C8B-B14F-4D97-AF65-F5344CB8AC3E}">
        <p14:creationId xmlns:p14="http://schemas.microsoft.com/office/powerpoint/2010/main" val="2600494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M0AAADNCAYAAAAbvPRpAAAI3klEQVR4nO2bQXJrOQwDff9L/7mAnRIHeCBkN6rejhJBiJ1FKnm9Xq9/Ld87KWfd2vKcyCDxbu66xW/dQHQBFW15TmSQeDd33eK3biC6gIq2PCcySLybu27xWzcQXUBFW54TGSTezV23+K0biC6goi3PiQwS7+auW/zuW0ClLqEmz1sAJ/omBDQhNXkGGk1AE1KTZ6DRBDQhNXkGGk1AE1KTZ6DRJEHjDsbd1x1M09lEVgmQFDXtKdAMvGydBRqgeSQERUADNEAzFNAADdAMBTRA8/XQKHWneiDoFUCavLh7uHMZ3NdjJlF3KqABmj/u6zGTqDsV0ADNH/f1mEnUnQpogOaP+3rMJOpOBTRA88d9PWZOpfRN3Kf02PpOPSfq3D2AZuBl6z6lB9Cc5+fOeXBfjxklwKb7lB5Ac56fO+fBfT1mlACb7lN6AM15fu6cB/f1mFECbLpP6QE05/m5cx7c512OUzUF7fa3tbyKP0XurJQebgEN0ADNUEADNEAzFNAADdAMBTRAAzRDHUOz9SlhUfd7dYvfuoH18Km7s27xWzewHj51d9YtfusG1sOn7s66xW/dwHr41N1Zt/a9dViuBIRKX6WHu+/WUiqztavf4RsBDdBsqt/hGwEN0Gyq3+EbAQ3QbKrf4RsBDdBs6pUIoalH4pHcADctZQJM92zufQEaoBkJaIAGaIYCGqABmqGABmiAZiigeWm/PfuWB0lAeCNIiXmVvlvvATSDs0ADNEAzPAs0QAM0w7NAAzRAMzwLNEDzERo3DMdmloJu7/EtXtw93DrOsN2g+74be3yLF3cPt4AGaOq8uHu4BTRAU+fF3cMtoAGaOi/uHm4NMnw+VLfpLS+K56YF3OqbyEDpO7ivygzQAA3QDM0ADdAAzdAM0AAN0AzNAA3Q3AmN23RiEKVv07wJL25/ib4JL4O+3UvkVvu8QAM0fzUGGsGfW0BzLqApmxdogOavxkAj+HMLaM51/Gc07k/paw9h6eHcuSR+ILTvQWS2RDBAo50FGqABmuFZoAEaoBmeBRqgAZrhWaC5FBpFWw/s9uyuS+TcVKeoCiR3k+PGQAM0AwEN0ADNUEADNEAzFNAADdAMVQXNFiBN97nlBmlr3sQc7bsBNB/ucwtogGakG4NxC2iAZqQbg3ELaIBmpBuDcQtogOaRYJS+bn+Jed3ayi/RI5GfOAfQJOZ1C2j8Ahqgkeva38gtoAEaua79jdwCGqCR69rfyC0JmqZBFCmeE8C5z7pna/rBseX5wwc0p2eBBmiAZngWaIAGaIZngQZogGZ4FmiA5vV6vf9/mlPT7robg1a8bM2h9GiazS2gGfQAGqAZeVEudNcBTWYOpUfTbG4BzaAH0ADNyItyobsOaDJzKD2aZnNr0HvHjFKn9N1aDrdn91nlvh/sCzRAo3n5wb5AAzSalx/sCzRAo3n5wb5AAzSal5/rqxzeGripzv1ISp0i92xKj/pclOGUs0ADNEAzPAs0QAM0w7NAAzRAMzwLNEBzLTQJQESD1cAlZkvc1zSHu+6BD2iUusRsifua5nDXPfABjVKXmC1xX9Mc7roHPqBR6hKzJe5rmsNd98AHNEpdYrbEfU1zuOse+J4fOBGWEmDibJPnxOInYEgIaMoWYcsz0JwLaMoWYcsz0JwLaMoWYcsz0JwLaMoWYcsz0JxrDZr2R/9mLzfOm/An9vA2cdfduKhNXm6cN+FP7OFt4q67cVGbvNw4b8Kf2MPbxF1346I2eblx3oQ/sYe3ibvuxkVt8nLjvAl/Yg/vhe6zp/e5z271aPKn3Le1G6c9xNmApqlHkz/lPqARhwMaoAEaoHmsR5M/5T6gEYcDGqD5KmiUJu0PfPogW3PcmIs70y1/Ul/lQYAGaIBm+CBAAzRAM3wQoAEaoBk+CNAAzU9CowzX9CDuhzudTalT8nP7u2BRm/o+v1hNn3s2pU7Jz+3v0uXd6vv8YjV97tmUOiU/t79Ll3er7/OL1fS5Z1PqlPzc/i5d3q2+zy9W0+eeTalT8nP7u3R5d/oqj6nUKX2bltf9mG4vCSWWt2kOoBH7Ag3QjC5U6tyDuL0AzbmAZnChUucexO0FaM4FNIMLlTr3IG4vQHOun4PGvYCJOvfZxMO5c2k661bTrn2oqzcINOYe7rNuNe3ah7p6g0Bj7uE+61bTrn2oqzcINOYe7rNuNe3ah7p6g0Bj7uE+61bTrn2o8y6W++ESj/kti9r0Rk2L7/YHNB/6tp89vQ9ogAZohvcBDdAAzfA+oAEaoBneBzQPQHOcltmgOyy3Eo+UWN4tz4nZ3PMenz2exDwc0ACNOhvQAA3QGPxFsjqexDwc0ACNOhvQAA3QGPxFsnIPcnpW6ZuoU5RYXvdsW0upzOHO77iHdBho7F6acgYaoJG9JDw35Qw0QCN7SXhuyhlogEb2kvDclDPQiH9G41YCBvccCS9b8G/NtvWJ/oAm4RlogEYW0AAN0AwFNEADNEMBDdBcC42UdECJEJSzTYBsLdGp3Ped9nDfBzRAAzRTz9KNAQEN0EwENP+ARq0DGqABGqAZ93Df93Ivh/vhlGCa5nDXbeWSyPmC2XYWq305mh69KZdEzhfMtrNY7cvR9OhNuSRyvmC2ncVqX46mR2/KJZHzBbPtLFb7cjQ9elMuiZwvmO3/P5Kib142d1+3Z3ddAhp3LmIGQAM0QDPMAGiABmiGGQAN0ADNMAOgARqgGWbwfFiiwa+FRtHWsrlz3vrErIAGaIBmmBXQAA3QDLMCGqABmmFWQAM0QDPMqhsatxJBbz3wVo/EWeU+954CTdnyAs25gAZogGYooAEaoBkKaIAGaIYCmgeg2VqYrR5uf4k69xspfQdngUa5T6lz92iCQfEMNEADNEPPQAM0QDP0DDRAAzRDz18DjVtbD6L4a3p0pc7d40bQFX9AM/AHNEADNEN/QAM0QDP0BzRAAzRDf0ADNB+h2foSYSUWuimXrQxO6y6dYx8WoAGay+bYhwVogOayOfZhARqguWyOfViABmhumuM/Q8qnJfFIsOsAAAAASUVORK5CYII="/>
          <p:cNvSpPr>
            <a:spLocks noChangeAspect="1" noChangeArrowheads="1"/>
          </p:cNvSpPr>
          <p:nvPr/>
        </p:nvSpPr>
        <p:spPr bwMode="auto">
          <a:xfrm>
            <a:off x="116681" y="-14446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6752"/>
            <a:ext cx="4248472" cy="566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0" descr="data:image/png;base64,iVBORw0KGgoAAAANSUhEUgAAAM0AAADNCAYAAAAbvPRpAAAJF0lEQVR4nO2UQZLkOAwD+/+f3r30sWpCHEAg7ElG+CYRIMT0z8/Pz38t36c6PXdaSr+EZ0XDnXPi3RL+LnzrBq4toLtfwnPTkifeLeHvwrdu4NoCuvslPDcteeLdEv4ufOsGri2gu1/Cc9OSJ94t4e/Ct27g2gK6+yU8Ny154t0S/i583qU8LXdY7rvKHFuLpXhW7rqBc3tWCmiARu4HNEADNEAz1gUaoAGaoS7QAA3QDHWPoXEHk9Dd8nJaiTkSYLpzUfyFMu0x49YFGqABGqABmoI9BZoLXk4LaM6raU+B5oKX0wKa82ra038Omq0FbM8l4cWt4c5l0K/HjFv3QljVS9T+Rm4Ndy6Dfj1m3LoXwqpeovY3cmu4cxn06zHj1r0QVvUStb+RW8Ody6Bfjxm37oWwqpeo/Y3cGu5cBv16zJyWopvop2i8BRrlnFsDaAZetvopGkBznp87l0G/HjNKgE39FA2gOc/PncugX48ZJcCmfooG0Jzn585l0K/HjBJgUz9FA2jO83PnMujnXY7TaoJrC7j27N393pIV0AAN0PyhgAZorugCTdnDAY2/gOa8gAZorugCzeKnhMW5f+/c4rduYD18zj3z3OK3bmA9fM4989zit25gPXzOPfPc4rduYD18zj3z3Nr30WF5KRC6NZRP8aKcS8zrnq2p+h1+KKABms3qd/ihgAZoNqvf4YcCGqDZrH6HHwpogGazfhIhbC35Vj93Bglo3LO57572U3QHH9C4+wEN0AAN0Ixnc9897afoAg3QAM1QF2iABmiGusdfwowSQgKGrXlPNZRzbo0tf8pnz8DeEGjs/pRzbg2gARqgARqguakBNEADNEADNH+Xwc4SuYNpf8yEhqJ76kXx7J7XXQNtoLkQKtAATVdYQAM0QAM013JRqn0P3AU0QAM0hnk/fkpDRVgy3RSg2XP7vKd3lXPtd4FmMC/QAA3QDOcFGqABmuG8QAM0QDOcF2iA5ve7v6iJxXLruhf1idAo59y6iRpkADRAAzQTL0ADNLK/hG6igEbUBRqgARqgueYvoZsoOzSiSA1wCX/uu274t95ja94LswFN+12gqZsNaNrvAk3dbEDTfhdo6mYDmva7QFM32/3hTu8q59zV/sBuL+4M3JWYY6ALNG5/QAM0QAM0628ENINBgEbz/JY3AprBIECjeX7LG1VBkzDoNq3U1gOfnttajq057Asd6Ac0QLM6B9CEBlEKaLrmAJrQIEoBTdccQBMaRCmg6ZrjNdBUGVxaIre/xEK7s3LnvJXVaR3PoTRsWkolhIQ/oAEaoAGaP95NeHYX0AxCSPgDGqABGqD5492EZ3cN5th5TOXu1iK4l8it69Zwf+2eB7pAk7ibyM+tATRAAzRDDaABGqAZagAN0ADNUANovugqBhMDN4Xq9vfE/LZm2yqgARpZY2u2rQIaoJE1tmbbKqABGllja7atAhqgkTW2ZtuqL368D/LExUrM5p5D6ef2klj8Mt2exWp/YKABGqABGosXoAEaoBl6ARqgAZqhl38Omi2DWwO7zyUW+omwJjTW9uX0MtAADdD8nju9DDRAAzS/504vAw3QAM3vudPLQAM0QPN77vRyIlSlEoC4/SmZbr1R+xwJXaABmlfNATSDAhqg+dbPrQs0QPOqOYBmUEADNN/6uXWlBCVh4TETuokFdOs2Lao7qy1/QFO2CG5doAGaVV2g6coKaIBGnu30rqLRlBXQAI082+ldRaMpq3po3AvtLvcSnd5NwKp4USoxr3t53XXs0W0QaIAGaIAGaIAGaP5WA2iABmiGGkADNL/fzsDt4SeWfGsO9wJuvWWigOaLF+VcYl73HEAjzwY0yrnEvO45gEaeDWiUc4l53XMAjTwb0CjnEvO65wAaebb7ASb6NS2qe7atu1uL3wQh0ADN6G7ZojZ56VkEpR/QAA3QDPsBDdAAzbAf0ADNI6DZeriEv3bPbvi3FrVJd+APaJ7ouX1Rm7xcyBlonui5fVGbvFzIGWie6Ll9UZu8XMgZaJ7ouX1Rm7xcyPm+yGk1QZhYBPdsW5VY3qYCGqCRC2iA5us5oPlcQAM0X88BzecCGqD5eg5oPhfQXPi+CFsXazCwdQ5FVznnricu72ldeEugARqgGfYDGqABmmE/oAEaoBn2AxqgAZphv79v6F629oVWPLt13V7cGu6fZ+Ib+AMaoPFrAI0Y4NaDKLpuz25dtxe3BtCIAW49iKLr9uzWdXtxawCNGODWgyi6bs9uXbcXt8aroZESFKoJVsXfFjQJ3fbZgAZogGaoCzRAAzRDXaABGqAZ6gIN0ADNULcemsSiKpV4TMXL1gO751Dmdesm+gHN4JzbC9AADdAMvQAN0ADN0AvQAA3QDL0AzYug2XrMRDCJx9xa/DcDkvhELz1mlHJ7dmu4YUjkp2Sg6CY+0UuPGaXcnt0abhgS+SkZKLqJT/TSY0Ypt2e3hhuGRH5KBopu4hO99JhRyu3ZreGGIZGfkoGim/gkL3+VcLASYSm6p3e3ziWW6LTc/U413P6ARtQ9vbt1DmiABmiAZqzh9gc0ou7p3a1zQAM0QAM0Yw23vx/3Um4ttPtcu+emeRN7sOXly7cPy/YCPtFz07yJPdjy8uXbh2V7AZ/ouWnexB5sefny7cOyvYBP9Nw0b2IPtrx8+fZh2V7AJ3pumjexB1tevnx//0hKuUNQdBML7e6XyEXRdUPjnkPpBzRAM/ICNEADNEMvQAM0QDP0AjRAAzRDL0AzgMYdwtaiujWafjpb0Lg9N4EJNF8KaIBm6BlogAZohp6BBmiAZugZaIAGaIaeu6FRhkvM4dbY0lU0Ene3vADNhTncGkBzXkADNEAzLKABGqAZFtAADdAMC2guBOj2l5ityV/inBtqdwEN0MgaCc9AAzRAM/QMNEADNEPPQAM0QDP0/BpoEmYGpl8BpqKrnHN7aXrLhD+gET0DDdAAzdAz0AAN0Aw9Aw3QAM3QM9AAzeonDlKzqFu5JOZV7rZnNTi3D8utoJV6yyK451Xutmc1OLcPy62glXrLIrjnVe62ZzU4tw/LraCVessiuOdV7rZnNTi3D8utoJV6yyK451Xutmd1eu5/hhdngcveFIEAAAAASUVORK5CYII="/>
          <p:cNvSpPr>
            <a:spLocks noChangeAspect="1" noChangeArrowheads="1"/>
          </p:cNvSpPr>
          <p:nvPr/>
        </p:nvSpPr>
        <p:spPr bwMode="auto">
          <a:xfrm>
            <a:off x="230981" y="793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sp>
        <p:nvSpPr>
          <p:cNvPr id="6" name="AutoShape 12" descr="data:image/png;base64,iVBORw0KGgoAAAANSUhEUgAAAM0AAADNCAYAAAAbvPRpAAAJF0lEQVR4nO2UQZLkOAwD+/+f3r30sWpCHEAg7ElG+CYRIMT0z8/Pz38t36c6PXdaSr+EZ0XDnXPi3RL+LnzrBq4toLtfwnPTkifeLeHvwrdu4NoCuvslPDcteeLdEv4ufOsGri2gu1/Cc9OSJ94t4e/Ct27g2gK6+yU8Ny154t0S/i583qU8LXdY7rvKHFuLpXhW7rqBc3tWCmiARu4HNEADNEAz1gUaoAGaoS7QAA3QDHWPoXEHk9Dd8nJaiTkSYLpzUfyFMu0x49YFGqABGqABmoI9BZoLXk4LaM6raU+B5oKX0wKa82ra038Omq0FbM8l4cWt4c5l0K/HjFv3QljVS9T+Rm4Ndy6Dfj1m3LoXwqpeovY3cmu4cxn06zHj1r0QVvUStb+RW8Ody6Bfjxm37oWwqpeo/Y3cGu5cBv16zJyWopvop2i8BRrlnFsDaAZetvopGkBznp87l0G/HjNKgE39FA2gOc/PncugX48ZJcCmfooG0Jzn585l0K/HjBJgUz9FA2jO83PnMujnXY7TaoJrC7j27N393pIV0AAN0PyhgAZorugCTdnDAY2/gOa8gAZorugCzeKnhMW5f+/c4rduYD18zj3z3OK3bmA9fM4989zit25gPXzOPfPc4rduYD18zj3z3Nr30WF5KRC6NZRP8aKcS8zrnq2p+h1+KKABms3qd/ihgAZoNqvf4YcCGqDZrH6HHwpogGazfhIhbC35Vj93Bglo3LO57572U3QHH9C4+wEN0AAN0Ixnc9897afoAg3QAM1QF2iABmiGusdfwowSQgKGrXlPNZRzbo0tf8pnz8DeEGjs/pRzbg2gARqgARqguakBNEADNEADNH+Xwc4SuYNpf8yEhqJ76kXx7J7XXQNtoLkQKtAATVdYQAM0QAM013JRqn0P3AU0QAM0hnk/fkpDRVgy3RSg2XP7vKd3lXPtd4FmMC/QAA3QDOcFGqABmuG8QAM0QDOcF2iA5ve7v6iJxXLruhf1idAo59y6iRpkADRAAzQTL0ADNLK/hG6igEbUBRqgARqgueYvoZsoOzSiSA1wCX/uu274t95ja94LswFN+12gqZsNaNrvAk3dbEDTfhdo6mYDmva7QFM32/3hTu8q59zV/sBuL+4M3JWYY6ALNG5/QAM0QAM0628ENINBgEbz/JY3AprBIECjeX7LG1VBkzDoNq3U1gOfnttajq057Asd6Ac0QLM6B9CEBlEKaLrmAJrQIEoBTdccQBMaRCmg6ZrjNdBUGVxaIre/xEK7s3LnvJXVaR3PoTRsWkolhIQ/oAEaoAGaP95NeHYX0AxCSPgDGqABGqD5492EZ3cN5th5TOXu1iK4l8it69Zwf+2eB7pAk7ibyM+tATRAAzRDDaABGqAZagAN0ADNUANovugqBhMDN4Xq9vfE/LZm2yqgARpZY2u2rQIaoJE1tmbbKqABGllja7atAhqgkTW2ZtuqL368D/LExUrM5p5D6ef2klj8Mt2exWp/YKABGqABGosXoAEaoBl6ARqgAZqhl38Omi2DWwO7zyUW+omwJjTW9uX0MtAADdD8nju9DDRAAzS/504vAw3QAM3vudPLQAM0QPN77vRyIlSlEoC4/SmZbr1R+xwJXaABmlfNATSDAhqg+dbPrQs0QPOqOYBmUEADNN/6uXWlBCVh4TETuokFdOs2Lao7qy1/QFO2CG5doAGaVV2g6coKaIBGnu30rqLRlBXQAI082+ldRaMpq3po3AvtLvcSnd5NwKp4USoxr3t53XXs0W0QaIAGaIAGaIAGaP5WA2iABmiGGkADNL/fzsDt4SeWfGsO9wJuvWWigOaLF+VcYl73HEAjzwY0yrnEvO45gEaeDWiUc4l53XMAjTwb0CjnEvO65wAaebb7ASb6NS2qe7atu1uL3wQh0ADN6G7ZojZ56VkEpR/QAA3QDPsBDdAAzbAf0ADNI6DZeriEv3bPbvi3FrVJd+APaJ7ouX1Rm7xcyBlonui5fVGbvFzIGWie6Ll9UZu8XMgZaJ7ouX1Rm7xcyPm+yGk1QZhYBPdsW5VY3qYCGqCRC2iA5us5oPlcQAM0X88BzecCGqD5eg5oPhfQXPi+CFsXazCwdQ5FVznnricu72ldeEugARqgGfYDGqABmmE/oAEaoBn2AxqgAZphv79v6F629oVWPLt13V7cGu6fZ+Ib+AMaoPFrAI0Y4NaDKLpuz25dtxe3BtCIAW49iKLr9uzWdXtxawCNGODWgyi6bs9uXbcXt8aroZESFKoJVsXfFjQJ3fbZgAZogGaoCzRAAzRDXaABGqAZ6gIN0ADNULcemsSiKpV4TMXL1gO751Dmdesm+gHN4JzbC9AADdAMvQAN0ADN0AvQAA3QDL0AzYug2XrMRDCJx9xa/DcDkvhELz1mlHJ7dmu4YUjkp2Sg6CY+0UuPGaXcnt0abhgS+SkZKLqJT/TSY0Ypt2e3hhuGRH5KBopu4hO99JhRyu3ZreGGIZGfkoGim/gkL3+VcLASYSm6p3e3ziWW6LTc/U413P6ARtQ9vbt1DmiABmiAZqzh9gc0ou7p3a1zQAM0QAM0Yw23vx/3Um4ttPtcu+emeRN7sOXly7cPy/YCPtFz07yJPdjy8uXbh2V7AZ/ouWnexB5sefny7cOyvYBP9Nw0b2IPtrx8+fZh2V7AJ3pumjexB1tevnx//0hKuUNQdBML7e6XyEXRdUPjnkPpBzRAM/ICNEADNEMvQAM0QDP0AjRAAzRDL0AzgMYdwtaiujWafjpb0Lg9N4EJNF8KaIBm6BlogAZohp6BBmiAZugZaIAGaIaeu6FRhkvM4dbY0lU0Ene3vADNhTncGkBzXkADNEAzLKABGqAZFtAADdAMC2guBOj2l5ityV/inBtqdwEN0MgaCc9AAzRAM/QMNEADNEPPQAM0QDP0/BpoEmYGpl8BpqKrnHN7aXrLhD+gET0DDdAAzdAz0AAN0Aw9Aw3QAM3QM9AAzeonDlKzqFu5JOZV7rZnNTi3D8utoJV6yyK451Xutmc1OLcPy62glXrLIrjnVe62ZzU4tw/LraCVessiuOdV7rZnNTi3D8utoJV6yyK451Xutmd1eu5/hhdngcveFIEAAAAASUVORK5CYII="/>
          <p:cNvSpPr>
            <a:spLocks noChangeAspect="1" noChangeArrowheads="1"/>
          </p:cNvSpPr>
          <p:nvPr/>
        </p:nvSpPr>
        <p:spPr bwMode="auto">
          <a:xfrm>
            <a:off x="345281" y="16033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 y="1628800"/>
            <a:ext cx="3610674" cy="481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81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M0AAADNCAYAAAAbvPRpAAAI3klEQVR4nO2bQXJrOQwDff9L/7mAnRIHeCBkN6rejhJBiJ1FKnm9Xq9/Ld87KWfd2vKcyCDxbu66xW/dQHQBFW15TmSQeDd33eK3biC6gIq2PCcySLybu27xWzcQXUBFW54TGSTezV23+K0biC6goi3PiQwS7+auW/zuW0ClLqEmz1sAJ/omBDQhNXkGGk1AE1KTZ6DRBDQhNXkGGk1AE1KTZ6DRJEHjDsbd1x1M09lEVgmQFDXtKdAMvGydBRqgeSQERUADNEAzFNAADdAMBTRA8/XQKHWneiDoFUCavLh7uHMZ3NdjJlF3KqABmj/u6zGTqDsV0ADNH/f1mEnUnQpogOaP+3rMJOpOBTRA88d9PWZOpfRN3Kf02PpOPSfq3D2AZuBl6z6lB9Cc5+fOeXBfjxklwKb7lB5Ac56fO+fBfT1mlACb7lN6AM15fu6cB/f1mFECbLpP6QE05/m5cx7c512OUzUF7fa3tbyKP0XurJQebgEN0ADNUEADNEAzFNAADdAMBTRAAzRDHUOz9SlhUfd7dYvfuoH18Km7s27xWzewHj51d9YtfusG1sOn7s66xW/dwHr41N1Zt/a9dViuBIRKX6WHu+/WUiqztavf4RsBDdBsqt/hGwEN0Gyq3+EbAQ3QbKrf4RsBDdBs6pUIoalH4pHcADctZQJM92zufQEaoBkJaIAGaIYCGqABmqGABmiAZiigeWm/PfuWB0lAeCNIiXmVvlvvATSDs0ADNEAzPAs0QAM0w7NAAzRAMzwLNEDzERo3DMdmloJu7/EtXtw93DrOsN2g+74be3yLF3cPt4AGaOq8uHu4BTRAU+fF3cMtoAGaOi/uHm4NMnw+VLfpLS+K56YF3OqbyEDpO7ivygzQAA3QDM0ADdAAzdAM0AAN0AzNAA3Q3AmN23RiEKVv07wJL25/ib4JL4O+3UvkVvu8QAM0fzUGGsGfW0BzLqApmxdogOavxkAj+HMLaM51/Gc07k/paw9h6eHcuSR+ILTvQWS2RDBAo50FGqABmuFZoAEaoBmeBRqgAZrhWaC5FBpFWw/s9uyuS+TcVKeoCiR3k+PGQAM0AwEN0ADNUEADNEAzFNAADdAMVQXNFiBN97nlBmlr3sQc7bsBNB/ucwtogGakG4NxC2iAZqQbg3ELaIBmpBuDcQtogOaRYJS+bn+Jed3ayi/RI5GfOAfQJOZ1C2j8Ahqgkeva38gtoAEaua79jdwCGqCR69rfyC0JmqZBFCmeE8C5z7pna/rBseX5wwc0p2eBBmiAZngWaIAGaIZngQZogGZ4FmiA5vV6vf9/mlPT7robg1a8bM2h9GiazS2gGfQAGqAZeVEudNcBTWYOpUfTbG4BzaAH0ADNyItyobsOaDJzKD2aZnNr0HvHjFKn9N1aDrdn91nlvh/sCzRAo3n5wb5AAzSalx/sCzRAo3n5wb5AAzSal5/rqxzeGripzv1ISp0i92xKj/pclOGUs0ADNEAzPAs0QAM0w7NAAzRAMzwLNEBzLTQJQESD1cAlZkvc1zSHu+6BD2iUusRsifua5nDXPfABjVKXmC1xX9Mc7roHPqBR6hKzJe5rmsNd98AHNEpdYrbEfU1zuOse+J4fOBGWEmDibJPnxOInYEgIaMoWYcsz0JwLaMoWYcsz0JwLaMoWYcsz0JwLaMoWYcsz0JxrDZr2R/9mLzfOm/An9vA2cdfduKhNXm6cN+FP7OFt4q67cVGbvNw4b8Kf2MPbxF1346I2eblx3oQ/sYe3ibvuxkVt8nLjvAl/Yg/vhe6zp/e5z271aPKn3Le1G6c9xNmApqlHkz/lPqARhwMaoAEaoHmsR5M/5T6gEYcDGqD5KmiUJu0PfPogW3PcmIs70y1/Ul/lQYAGaIBm+CBAAzRAM3wQoAEaoBk+CNAAzU9CowzX9CDuhzudTalT8nP7u2BRm/o+v1hNn3s2pU7Jz+3v0uXd6vv8YjV97tmUOiU/t79Ll3er7/OL1fS5Z1PqlPzc/i5d3q2+zy9W0+eeTalT8nP7u3R5d/oqj6nUKX2bltf9mG4vCSWWt2kOoBH7Ag3QjC5U6tyDuL0AzbmAZnChUucexO0FaM4FNIMLlTr3IG4vQHOun4PGvYCJOvfZxMO5c2k661bTrn2oqzcINOYe7rNuNe3ah7p6g0Bj7uE+61bTrn2oqzcINOYe7rNuNe3ah7p6g0Bj7uE+61bTrn2o8y6W++ESj/kti9r0Rk2L7/YHNB/6tp89vQ9ogAZohvcBDdAAzfA+oAEaoBneBzQPQHOcltmgOyy3Eo+UWN4tz4nZ3PMenz2exDwc0ACNOhvQAA3QGPxFsjqexDwc0ACNOhvQAA3QGPxFsnIPcnpW6ZuoU5RYXvdsW0upzOHO77iHdBho7F6acgYaoJG9JDw35Qw0QCN7SXhuyhlogEb2kvDclDPQiH9G41YCBvccCS9b8G/NtvWJ/oAm4RlogEYW0AAN0AwFNEADNEMBDdBcC42UdECJEJSzTYBsLdGp3Ped9nDfBzRAAzRTz9KNAQEN0EwENP+ARq0DGqABGqAZ93Df93Ivh/vhlGCa5nDXbeWSyPmC2XYWq305mh69KZdEzhfMtrNY7cvR9OhNuSRyvmC2ncVqX46mR2/KJZHzBbPtLFb7cjQ9elMuiZwvmO3/P5Kib142d1+3Z3ddAhp3LmIGQAM0QDPMAGiABmiGGQAN0ADNMAOgARqgGWbwfFiiwa+FRtHWsrlz3vrErIAGaIBmmBXQAA3QDLMCGqABmmFWQAM0QDPMqhsatxJBbz3wVo/EWeU+954CTdnyAs25gAZogGYooAEaoBkKaIAGaIYCmgeg2VqYrR5uf4k69xspfQdngUa5T6lz92iCQfEMNEADNEPPQAM0QDP0DDRAAzRDz18DjVtbD6L4a3p0pc7d40bQFX9AM/AHNEADNEN/QAM0QDP0BzRAAzRDf0ADNB+h2foSYSUWuimXrQxO6y6dYx8WoAGay+bYhwVogOayOfZhARqguWyOfViABmhumuM/Q8qnJfFIsOsAAAAASUVORK5CYII="/>
          <p:cNvSpPr>
            <a:spLocks noChangeAspect="1" noChangeArrowheads="1"/>
          </p:cNvSpPr>
          <p:nvPr/>
        </p:nvSpPr>
        <p:spPr bwMode="auto">
          <a:xfrm>
            <a:off x="116681" y="-14446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zh-CN" altLang="en-US"/>
          </a:p>
        </p:txBody>
      </p:sp>
      <p:sp>
        <p:nvSpPr>
          <p:cNvPr id="5" name="TextShape 2"/>
          <p:cNvSpPr txBox="1"/>
          <p:nvPr/>
        </p:nvSpPr>
        <p:spPr>
          <a:xfrm>
            <a:off x="240570" y="1343160"/>
            <a:ext cx="8650530" cy="5234040"/>
          </a:xfrm>
          <a:prstGeom prst="rect">
            <a:avLst/>
          </a:prstGeom>
        </p:spPr>
        <p:txBody>
          <a:bodyPr lIns="89999" tIns="45000" rIns="89999" bIns="45000"/>
          <a:lstStyle/>
          <a:p>
            <a:pPr>
              <a:buBlip>
                <a:blip r:embed="rId2"/>
              </a:buBlip>
            </a:pPr>
            <a:r>
              <a:rPr lang="zh-CN" altLang="en-US" sz="2800" dirty="0">
                <a:solidFill>
                  <a:prstClr val="black"/>
                </a:solidFill>
              </a:rPr>
              <a:t>任志磊</a:t>
            </a:r>
            <a:endParaRPr lang="en-US" altLang="zh-CN" sz="2800" dirty="0" smtClean="0">
              <a:solidFill>
                <a:prstClr val="black"/>
              </a:solidFill>
            </a:endParaRPr>
          </a:p>
          <a:p>
            <a:pPr>
              <a:buBlip>
                <a:blip r:embed="rId2"/>
              </a:buBlip>
            </a:pPr>
            <a:r>
              <a:rPr lang="zh-CN" altLang="en-US" sz="2800" dirty="0" smtClean="0">
                <a:solidFill>
                  <a:prstClr val="black"/>
                </a:solidFill>
              </a:rPr>
              <a:t>研究</a:t>
            </a:r>
            <a:r>
              <a:rPr lang="zh-CN" altLang="en-US" sz="2800" dirty="0">
                <a:solidFill>
                  <a:prstClr val="black"/>
                </a:solidFill>
              </a:rPr>
              <a:t>兴趣</a:t>
            </a:r>
          </a:p>
          <a:p>
            <a:r>
              <a:rPr lang="zh-CN" altLang="en-US" dirty="0">
                <a:solidFill>
                  <a:prstClr val="black"/>
                </a:solidFill>
              </a:rPr>
              <a:t>演化</a:t>
            </a:r>
            <a:r>
              <a:rPr lang="zh-CN" altLang="en-US" dirty="0" smtClean="0">
                <a:solidFill>
                  <a:prstClr val="black"/>
                </a:solidFill>
              </a:rPr>
              <a:t>计算，软件工程，</a:t>
            </a:r>
            <a:r>
              <a:rPr lang="zh-CN" altLang="en-US" dirty="0">
                <a:solidFill>
                  <a:prstClr val="black"/>
                </a:solidFill>
              </a:rPr>
              <a:t>算法自动构造，数据挖掘</a:t>
            </a:r>
          </a:p>
          <a:p>
            <a:pPr>
              <a:buBlip>
                <a:blip r:embed="rId2"/>
              </a:buBlip>
            </a:pPr>
            <a:r>
              <a:rPr lang="zh-CN" altLang="en-US" sz="2800" dirty="0">
                <a:solidFill>
                  <a:prstClr val="black"/>
                </a:solidFill>
              </a:rPr>
              <a:t>学习经历</a:t>
            </a:r>
          </a:p>
          <a:p>
            <a:r>
              <a:rPr lang="en-US" altLang="zh-CN" dirty="0" smtClean="0">
                <a:solidFill>
                  <a:prstClr val="black"/>
                </a:solidFill>
              </a:rPr>
              <a:t>2009.9-2013.3 </a:t>
            </a:r>
            <a:r>
              <a:rPr lang="zh-CN" altLang="en-US" dirty="0">
                <a:solidFill>
                  <a:prstClr val="black"/>
                </a:solidFill>
              </a:rPr>
              <a:t>大连理工大学软件学院攻读博士学位，导师为江贺教授</a:t>
            </a:r>
          </a:p>
          <a:p>
            <a:r>
              <a:rPr lang="en-US" altLang="zh-CN" dirty="0" smtClean="0">
                <a:solidFill>
                  <a:prstClr val="black"/>
                </a:solidFill>
              </a:rPr>
              <a:t>2007.9-2009.7 </a:t>
            </a:r>
            <a:r>
              <a:rPr lang="zh-CN" altLang="en-US" dirty="0">
                <a:solidFill>
                  <a:prstClr val="black"/>
                </a:solidFill>
              </a:rPr>
              <a:t>大连理工大学软件学院攻读硕士学业，导师为江贺教授</a:t>
            </a:r>
          </a:p>
          <a:p>
            <a:r>
              <a:rPr lang="en-US" altLang="zh-CN" dirty="0" smtClean="0">
                <a:solidFill>
                  <a:prstClr val="black"/>
                </a:solidFill>
              </a:rPr>
              <a:t>2003.9-2007.7 </a:t>
            </a:r>
            <a:r>
              <a:rPr lang="zh-CN" altLang="en-US" dirty="0">
                <a:solidFill>
                  <a:prstClr val="black"/>
                </a:solidFill>
              </a:rPr>
              <a:t>大连理工大学软件学院获得学士学位</a:t>
            </a:r>
          </a:p>
          <a:p>
            <a:pPr indent="-285748">
              <a:buBlip>
                <a:blip r:embed="rId2"/>
              </a:buBlip>
            </a:pPr>
            <a:r>
              <a:rPr lang="zh-CN" altLang="en-US" sz="2800" dirty="0">
                <a:solidFill>
                  <a:prstClr val="black"/>
                </a:solidFill>
              </a:rPr>
              <a:t>课程讲授</a:t>
            </a:r>
          </a:p>
          <a:p>
            <a:r>
              <a:rPr lang="zh-CN" altLang="en-US" dirty="0" smtClean="0">
                <a:solidFill>
                  <a:prstClr val="black"/>
                </a:solidFill>
              </a:rPr>
              <a:t>编译技术</a:t>
            </a:r>
            <a:endParaRPr lang="en-US" altLang="zh-CN" dirty="0" smtClean="0">
              <a:solidFill>
                <a:prstClr val="black"/>
              </a:solidFill>
            </a:endParaRPr>
          </a:p>
          <a:p>
            <a:r>
              <a:rPr lang="en-US" altLang="zh-CN" dirty="0" smtClean="0">
                <a:solidFill>
                  <a:prstClr val="black"/>
                </a:solidFill>
              </a:rPr>
              <a:t>Linux</a:t>
            </a:r>
            <a:r>
              <a:rPr lang="zh-CN" altLang="en-US" dirty="0" smtClean="0">
                <a:solidFill>
                  <a:prstClr val="black"/>
                </a:solidFill>
              </a:rPr>
              <a:t>操作系统</a:t>
            </a:r>
            <a:endParaRPr lang="en-US" altLang="zh-CN" dirty="0" smtClean="0">
              <a:solidFill>
                <a:prstClr val="black"/>
              </a:solidFill>
            </a:endParaRPr>
          </a:p>
          <a:p>
            <a:r>
              <a:rPr lang="zh-CN" altLang="en-US" dirty="0" smtClean="0">
                <a:solidFill>
                  <a:prstClr val="black"/>
                </a:solidFill>
              </a:rPr>
              <a:t>分布式数据库</a:t>
            </a:r>
            <a:endParaRPr lang="en-US" altLang="zh-CN" dirty="0" smtClean="0">
              <a:solidFill>
                <a:prstClr val="black"/>
              </a:solidFill>
            </a:endParaRPr>
          </a:p>
          <a:p>
            <a:pPr indent="-285748">
              <a:buBlip>
                <a:blip r:embed="rId2"/>
              </a:buBlip>
            </a:pPr>
            <a:r>
              <a:rPr lang="zh-CN" altLang="en-US" sz="2800" dirty="0">
                <a:solidFill>
                  <a:prstClr val="black"/>
                </a:solidFill>
              </a:rPr>
              <a:t>联系我</a:t>
            </a:r>
            <a:endParaRPr lang="en-US" altLang="zh-CN" sz="2800" dirty="0">
              <a:solidFill>
                <a:prstClr val="black"/>
              </a:solidFill>
            </a:endParaRPr>
          </a:p>
          <a:p>
            <a:pPr lvl="0"/>
            <a:r>
              <a:rPr lang="zh-CN" altLang="en-US" dirty="0" smtClean="0">
                <a:solidFill>
                  <a:prstClr val="black"/>
                </a:solidFill>
              </a:rPr>
              <a:t>对技术或研究感兴趣（算法、</a:t>
            </a:r>
            <a:r>
              <a:rPr lang="en-US" altLang="zh-CN" dirty="0" smtClean="0">
                <a:solidFill>
                  <a:prstClr val="black"/>
                </a:solidFill>
              </a:rPr>
              <a:t>Linux</a:t>
            </a:r>
            <a:r>
              <a:rPr lang="zh-CN" altLang="en-US" dirty="0" smtClean="0">
                <a:solidFill>
                  <a:prstClr val="black"/>
                </a:solidFill>
              </a:rPr>
              <a:t>、软件工程、程序设计等）可随时联系我</a:t>
            </a:r>
            <a:endParaRPr lang="en-US" altLang="zh-CN" dirty="0" smtClean="0">
              <a:solidFill>
                <a:prstClr val="black"/>
              </a:solidFill>
            </a:endParaRPr>
          </a:p>
          <a:p>
            <a:pPr lvl="0"/>
            <a:r>
              <a:rPr lang="zh-CN" altLang="en-US" dirty="0">
                <a:solidFill>
                  <a:prstClr val="black"/>
                </a:solidFill>
              </a:rPr>
              <a:t>创新</a:t>
            </a:r>
            <a:r>
              <a:rPr lang="zh-CN" altLang="en-US" dirty="0" smtClean="0">
                <a:solidFill>
                  <a:prstClr val="black"/>
                </a:solidFill>
              </a:rPr>
              <a:t>项目、保研、工程项目不限（考试提分除外）</a:t>
            </a:r>
            <a:endParaRPr lang="en-US" altLang="zh-CN" dirty="0" smtClean="0">
              <a:solidFill>
                <a:prstClr val="black"/>
              </a:solidFill>
            </a:endParaRPr>
          </a:p>
          <a:p>
            <a:pPr lvl="0"/>
            <a:r>
              <a:rPr lang="en-US" altLang="zh-CN" dirty="0" smtClean="0">
                <a:solidFill>
                  <a:prstClr val="black"/>
                </a:solidFill>
              </a:rPr>
              <a:t>zren@dlut.edu.cn</a:t>
            </a:r>
            <a:endParaRPr lang="en-US" altLang="zh-CN" dirty="0">
              <a:solidFill>
                <a:prstClr val="black"/>
              </a:solidFill>
            </a:endParaRPr>
          </a:p>
          <a:p>
            <a:pPr lvl="0"/>
            <a:endParaRPr lang="zh-CN" altLang="en-US" sz="2800" dirty="0">
              <a:solidFill>
                <a:prstClr val="black"/>
              </a:solidFill>
            </a:endParaRPr>
          </a:p>
          <a:p>
            <a:endParaRPr lang="zh-CN" altLang="en-US" dirty="0">
              <a:solidFill>
                <a:prstClr val="black"/>
              </a:solidFill>
            </a:endParaRPr>
          </a:p>
        </p:txBody>
      </p:sp>
      <p:sp>
        <p:nvSpPr>
          <p:cNvPr id="6" name="TextShape 1"/>
          <p:cNvSpPr txBox="1"/>
          <p:nvPr/>
        </p:nvSpPr>
        <p:spPr>
          <a:xfrm>
            <a:off x="240570" y="137520"/>
            <a:ext cx="8650530" cy="815040"/>
          </a:xfrm>
          <a:prstGeom prst="rect">
            <a:avLst/>
          </a:prstGeom>
        </p:spPr>
        <p:txBody>
          <a:bodyPr lIns="91439" tIns="45720" rIns="91439" bIns="45720" anchor="ctr"/>
          <a:lstStyle/>
          <a:p>
            <a:r>
              <a:rPr lang="zh-CN" altLang="en-US" sz="4900" dirty="0">
                <a:solidFill>
                  <a:srgbClr val="FFFFFF"/>
                </a:solidFill>
              </a:rPr>
              <a:t>关于我</a:t>
            </a:r>
            <a:endParaRPr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745" y="1124744"/>
            <a:ext cx="5733256"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900" dirty="0"/>
              <a:t>提纲</a:t>
            </a:r>
            <a:endParaRPr lang="zh-CN" altLang="en-US" sz="2800" dirty="0"/>
          </a:p>
        </p:txBody>
      </p:sp>
      <p:sp>
        <p:nvSpPr>
          <p:cNvPr id="3" name="副标题 2"/>
          <p:cNvSpPr>
            <a:spLocks noGrp="1"/>
          </p:cNvSpPr>
          <p:nvPr>
            <p:ph type="subTitle"/>
          </p:nvPr>
        </p:nvSpPr>
        <p:spPr>
          <a:xfrm>
            <a:off x="457110" y="3075928"/>
            <a:ext cx="8229330" cy="1145160"/>
          </a:xfrm>
        </p:spPr>
        <p:txBody>
          <a:bodyPr/>
          <a:lstStyle/>
          <a:p>
            <a:pPr marL="571496" indent="-571496">
              <a:buFont typeface="Wingdings" pitchFamily="2" charset="2"/>
              <a:buChar char="l"/>
            </a:pPr>
            <a:r>
              <a:rPr lang="zh-CN" altLang="en-US" sz="3700" b="1" dirty="0"/>
              <a:t>什么是软件工程</a:t>
            </a:r>
            <a:endParaRPr lang="en-US" altLang="zh-CN" sz="3700" b="1" dirty="0"/>
          </a:p>
          <a:p>
            <a:pPr marL="571496" indent="-571496">
              <a:buFont typeface="Wingdings" pitchFamily="2" charset="2"/>
              <a:buChar char="l"/>
            </a:pPr>
            <a:r>
              <a:rPr lang="zh-CN" altLang="zh-CN" sz="3700" b="1" dirty="0">
                <a:solidFill>
                  <a:srgbClr val="000000"/>
                </a:solidFill>
                <a:latin typeface="Arial"/>
              </a:rPr>
              <a:t>软件工程的专业设置</a:t>
            </a:r>
            <a:endParaRPr lang="en-US" altLang="zh-CN" sz="3700" b="1" dirty="0">
              <a:solidFill>
                <a:srgbClr val="000000"/>
              </a:solidFill>
              <a:latin typeface="Arial"/>
            </a:endParaRPr>
          </a:p>
          <a:p>
            <a:pPr marL="571496" indent="-571496">
              <a:buFont typeface="Wingdings" pitchFamily="2" charset="2"/>
              <a:buChar char="l"/>
            </a:pPr>
            <a:r>
              <a:rPr lang="zh-CN" altLang="en-US" sz="3700" b="1" dirty="0">
                <a:solidFill>
                  <a:srgbClr val="000000"/>
                </a:solidFill>
                <a:latin typeface="Arial"/>
              </a:rPr>
              <a:t>软件工程的教学团队</a:t>
            </a:r>
            <a:endParaRPr lang="en-US" altLang="zh-CN" sz="3700" b="1" dirty="0">
              <a:solidFill>
                <a:srgbClr val="000000"/>
              </a:solidFill>
              <a:latin typeface="Arial"/>
            </a:endParaRPr>
          </a:p>
          <a:p>
            <a:pPr marL="571496" indent="-571496">
              <a:buFont typeface="Wingdings" pitchFamily="2" charset="2"/>
              <a:buChar char="l"/>
            </a:pPr>
            <a:r>
              <a:rPr lang="zh-CN" altLang="zh-CN" sz="3700" b="1" dirty="0" smtClean="0">
                <a:solidFill>
                  <a:srgbClr val="000000"/>
                </a:solidFill>
                <a:latin typeface="Arial"/>
              </a:rPr>
              <a:t>软件工程</a:t>
            </a:r>
            <a:r>
              <a:rPr lang="zh-CN" altLang="zh-CN" sz="3700" b="1" dirty="0">
                <a:solidFill>
                  <a:srgbClr val="000000"/>
                </a:solidFill>
                <a:latin typeface="Arial"/>
              </a:rPr>
              <a:t>的科研方向</a:t>
            </a:r>
            <a:endParaRPr lang="zh-CN" altLang="en-US" sz="3700" b="1" dirty="0"/>
          </a:p>
          <a:p>
            <a:pPr marL="571496" indent="-571496">
              <a:buFont typeface="Wingdings" pitchFamily="2" charset="2"/>
              <a:buChar char="l"/>
            </a:pPr>
            <a:r>
              <a:rPr lang="zh-CN" altLang="en-US" sz="3700" b="1" dirty="0"/>
              <a:t>如何学习软件工程</a:t>
            </a:r>
          </a:p>
        </p:txBody>
      </p:sp>
    </p:spTree>
    <p:extLst>
      <p:ext uri="{BB962C8B-B14F-4D97-AF65-F5344CB8AC3E}">
        <p14:creationId xmlns:p14="http://schemas.microsoft.com/office/powerpoint/2010/main" val="21638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643680" y="2235240"/>
            <a:ext cx="7856460" cy="2387160"/>
          </a:xfrm>
          <a:prstGeom prst="rect">
            <a:avLst/>
          </a:prstGeom>
        </p:spPr>
        <p:txBody>
          <a:bodyPr lIns="91439" tIns="45720" rIns="91439" bIns="45720" anchor="ctr"/>
          <a:lstStyle/>
          <a:p>
            <a:pPr>
              <a:lnSpc>
                <a:spcPct val="100000"/>
              </a:lnSpc>
            </a:pPr>
            <a:r>
              <a:rPr lang="en-US" altLang="zh-CN" sz="5300">
                <a:solidFill>
                  <a:srgbClr val="000000"/>
                </a:solidFill>
                <a:latin typeface="Arial"/>
              </a:rPr>
              <a:t>1. </a:t>
            </a:r>
            <a:r>
              <a:rPr lang="zh-CN" altLang="en-US" sz="5300">
                <a:solidFill>
                  <a:srgbClr val="000000"/>
                </a:solidFill>
                <a:latin typeface="Arial"/>
              </a:rPr>
              <a:t>什么是软件工程？</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240570" y="137520"/>
            <a:ext cx="8650530" cy="815040"/>
          </a:xfrm>
          <a:prstGeom prst="rect">
            <a:avLst/>
          </a:prstGeom>
        </p:spPr>
        <p:txBody>
          <a:bodyPr lIns="91439" tIns="45720" rIns="91439" bIns="45720" anchor="ctr"/>
          <a:lstStyle/>
          <a:p>
            <a:pPr>
              <a:lnSpc>
                <a:spcPct val="100000"/>
              </a:lnSpc>
            </a:pPr>
            <a:r>
              <a:rPr lang="en-US" altLang="zh-CN" sz="4900">
                <a:solidFill>
                  <a:srgbClr val="FFFFFF"/>
                </a:solidFill>
                <a:latin typeface="Arial"/>
              </a:rPr>
              <a:t>1. </a:t>
            </a:r>
            <a:r>
              <a:rPr lang="zh-CN" altLang="en-US" sz="4900">
                <a:solidFill>
                  <a:srgbClr val="FFFFFF"/>
                </a:solidFill>
                <a:latin typeface="Arial"/>
              </a:rPr>
              <a:t>软件工程的定义</a:t>
            </a:r>
            <a:endParaRPr/>
          </a:p>
        </p:txBody>
      </p:sp>
      <p:sp>
        <p:nvSpPr>
          <p:cNvPr id="194" name="TextShape 2"/>
          <p:cNvSpPr txBox="1"/>
          <p:nvPr/>
        </p:nvSpPr>
        <p:spPr>
          <a:xfrm>
            <a:off x="240570" y="1343160"/>
            <a:ext cx="8650530" cy="5234040"/>
          </a:xfrm>
          <a:prstGeom prst="rect">
            <a:avLst/>
          </a:prstGeom>
        </p:spPr>
        <p:txBody>
          <a:bodyPr lIns="89999" tIns="45000" rIns="89999" bIns="45000"/>
          <a:lstStyle/>
          <a:p>
            <a:pPr>
              <a:lnSpc>
                <a:spcPct val="100000"/>
              </a:lnSpc>
              <a:buBlip>
                <a:blip r:embed="rId2"/>
              </a:buBlip>
            </a:pPr>
            <a:r>
              <a:rPr lang="zh-CN" altLang="en-US" sz="3700" dirty="0">
                <a:solidFill>
                  <a:srgbClr val="000000"/>
                </a:solidFill>
                <a:latin typeface="Arial"/>
              </a:rPr>
              <a:t>用</a:t>
            </a:r>
            <a:r>
              <a:rPr lang="zh-CN" altLang="en-US" sz="3700" dirty="0">
                <a:solidFill>
                  <a:srgbClr val="0000FF"/>
                </a:solidFill>
                <a:latin typeface="Arial"/>
              </a:rPr>
              <a:t>计算机科学</a:t>
            </a:r>
            <a:r>
              <a:rPr lang="zh-CN" altLang="en-US" sz="3700" dirty="0">
                <a:solidFill>
                  <a:srgbClr val="000000"/>
                </a:solidFill>
                <a:latin typeface="Arial"/>
              </a:rPr>
              <a:t>、</a:t>
            </a:r>
            <a:r>
              <a:rPr lang="zh-CN" altLang="en-US" sz="3700" dirty="0">
                <a:solidFill>
                  <a:srgbClr val="0000FF"/>
                </a:solidFill>
                <a:latin typeface="Arial"/>
              </a:rPr>
              <a:t>数学</a:t>
            </a:r>
            <a:r>
              <a:rPr lang="zh-CN" altLang="en-US" sz="3700" dirty="0">
                <a:solidFill>
                  <a:srgbClr val="000000"/>
                </a:solidFill>
                <a:latin typeface="Arial"/>
              </a:rPr>
              <a:t>、</a:t>
            </a:r>
            <a:r>
              <a:rPr lang="zh-CN" altLang="en-US" sz="3700" dirty="0">
                <a:solidFill>
                  <a:srgbClr val="0000FF"/>
                </a:solidFill>
                <a:latin typeface="Arial"/>
              </a:rPr>
              <a:t>逻辑学</a:t>
            </a:r>
            <a:r>
              <a:rPr lang="zh-CN" altLang="en-US" sz="3700" dirty="0">
                <a:solidFill>
                  <a:srgbClr val="000000"/>
                </a:solidFill>
                <a:latin typeface="Arial"/>
              </a:rPr>
              <a:t>及</a:t>
            </a:r>
            <a:r>
              <a:rPr lang="zh-CN" altLang="en-US" sz="3700" dirty="0">
                <a:solidFill>
                  <a:srgbClr val="0000FF"/>
                </a:solidFill>
                <a:latin typeface="Arial"/>
              </a:rPr>
              <a:t>管理科学</a:t>
            </a:r>
            <a:r>
              <a:rPr lang="zh-CN" altLang="en-US" sz="3700" dirty="0">
                <a:solidFill>
                  <a:srgbClr val="000000"/>
                </a:solidFill>
                <a:latin typeface="Arial"/>
              </a:rPr>
              <a:t>等原理，开发软件的工程。</a:t>
            </a:r>
            <a:endParaRPr dirty="0"/>
          </a:p>
          <a:p>
            <a:pPr>
              <a:lnSpc>
                <a:spcPct val="100000"/>
              </a:lnSpc>
              <a:buBlip>
                <a:blip r:embed="rId2"/>
              </a:buBlip>
            </a:pPr>
            <a:r>
              <a:rPr lang="zh-CN" altLang="en-US" sz="3700" dirty="0">
                <a:solidFill>
                  <a:srgbClr val="000000"/>
                </a:solidFill>
                <a:latin typeface="Arial"/>
              </a:rPr>
              <a:t>软件工程借鉴传统</a:t>
            </a:r>
            <a:r>
              <a:rPr lang="zh-CN" altLang="en-US" sz="3700" dirty="0">
                <a:solidFill>
                  <a:srgbClr val="0000FF"/>
                </a:solidFill>
                <a:latin typeface="Arial"/>
              </a:rPr>
              <a:t>工程的原则</a:t>
            </a:r>
            <a:r>
              <a:rPr lang="zh-CN" altLang="en-US" sz="3700" dirty="0">
                <a:solidFill>
                  <a:srgbClr val="000000"/>
                </a:solidFill>
                <a:latin typeface="Arial"/>
              </a:rPr>
              <a:t>、</a:t>
            </a:r>
            <a:r>
              <a:rPr lang="zh-CN" altLang="en-US" sz="3700" dirty="0">
                <a:solidFill>
                  <a:srgbClr val="0000FF"/>
                </a:solidFill>
                <a:latin typeface="Arial"/>
              </a:rPr>
              <a:t>方法</a:t>
            </a:r>
            <a:r>
              <a:rPr lang="zh-CN" altLang="en-US" sz="3700" dirty="0">
                <a:solidFill>
                  <a:srgbClr val="000000"/>
                </a:solidFill>
                <a:latin typeface="Arial"/>
              </a:rPr>
              <a:t>，以提</a:t>
            </a:r>
            <a:r>
              <a:rPr lang="zh-CN" altLang="en-US" sz="3700" dirty="0">
                <a:solidFill>
                  <a:srgbClr val="0000FF"/>
                </a:solidFill>
                <a:latin typeface="Arial"/>
              </a:rPr>
              <a:t>高质量</a:t>
            </a:r>
            <a:r>
              <a:rPr lang="zh-CN" altLang="en-US" sz="3700" dirty="0">
                <a:solidFill>
                  <a:srgbClr val="000000"/>
                </a:solidFill>
                <a:latin typeface="Arial"/>
              </a:rPr>
              <a:t>、</a:t>
            </a:r>
            <a:r>
              <a:rPr lang="zh-CN" altLang="en-US" sz="3700" dirty="0">
                <a:solidFill>
                  <a:srgbClr val="0000FF"/>
                </a:solidFill>
                <a:latin typeface="Arial"/>
              </a:rPr>
              <a:t>降低成本</a:t>
            </a:r>
            <a:r>
              <a:rPr lang="zh-CN" altLang="en-US" sz="3700" dirty="0">
                <a:solidFill>
                  <a:srgbClr val="000000"/>
                </a:solidFill>
                <a:latin typeface="Arial"/>
              </a:rPr>
              <a:t>和</a:t>
            </a:r>
            <a:r>
              <a:rPr lang="zh-CN" altLang="en-US" sz="3700" dirty="0">
                <a:solidFill>
                  <a:srgbClr val="0000FF"/>
                </a:solidFill>
                <a:latin typeface="Arial"/>
              </a:rPr>
              <a:t>改进算法</a:t>
            </a:r>
            <a:r>
              <a:rPr lang="zh-CN" altLang="en-US" sz="3700" dirty="0">
                <a:solidFill>
                  <a:srgbClr val="000000"/>
                </a:solidFill>
                <a:latin typeface="Arial"/>
              </a:rPr>
              <a:t>。</a:t>
            </a:r>
            <a:endParaRPr dirty="0"/>
          </a:p>
          <a:p>
            <a:pPr lvl="1">
              <a:lnSpc>
                <a:spcPct val="100000"/>
              </a:lnSpc>
              <a:buBlip>
                <a:blip r:embed="rId2"/>
              </a:buBlip>
            </a:pPr>
            <a:r>
              <a:rPr lang="zh-CN" altLang="en-US" sz="3200" dirty="0">
                <a:solidFill>
                  <a:srgbClr val="C00000"/>
                </a:solidFill>
                <a:latin typeface="Arial"/>
              </a:rPr>
              <a:t>计算机科学、数学</a:t>
            </a:r>
            <a:r>
              <a:rPr lang="zh-CN" altLang="en-US" sz="3200" dirty="0">
                <a:solidFill>
                  <a:srgbClr val="000000"/>
                </a:solidFill>
                <a:latin typeface="Arial"/>
              </a:rPr>
              <a:t>用于</a:t>
            </a:r>
            <a:r>
              <a:rPr lang="zh-CN" altLang="en-US" sz="3200" dirty="0">
                <a:solidFill>
                  <a:srgbClr val="0000FF"/>
                </a:solidFill>
                <a:latin typeface="Arial"/>
              </a:rPr>
              <a:t>构建模型与算法</a:t>
            </a:r>
            <a:r>
              <a:rPr lang="zh-CN" altLang="en-US" sz="3200" dirty="0">
                <a:solidFill>
                  <a:srgbClr val="000000"/>
                </a:solidFill>
                <a:latin typeface="Arial"/>
              </a:rPr>
              <a:t>，</a:t>
            </a:r>
            <a:endParaRPr dirty="0"/>
          </a:p>
          <a:p>
            <a:pPr lvl="1">
              <a:lnSpc>
                <a:spcPct val="100000"/>
              </a:lnSpc>
              <a:buBlip>
                <a:blip r:embed="rId2"/>
              </a:buBlip>
            </a:pPr>
            <a:r>
              <a:rPr lang="zh-CN" altLang="en-US" sz="3200" dirty="0">
                <a:solidFill>
                  <a:srgbClr val="C00000"/>
                </a:solidFill>
                <a:latin typeface="Arial"/>
              </a:rPr>
              <a:t>工程科学</a:t>
            </a:r>
            <a:r>
              <a:rPr lang="zh-CN" altLang="en-US" sz="3200" dirty="0">
                <a:solidFill>
                  <a:srgbClr val="000000"/>
                </a:solidFill>
                <a:latin typeface="Arial"/>
              </a:rPr>
              <a:t>用于</a:t>
            </a:r>
            <a:r>
              <a:rPr lang="zh-CN" altLang="en-US" sz="3200" dirty="0">
                <a:solidFill>
                  <a:srgbClr val="0000FF"/>
                </a:solidFill>
                <a:latin typeface="Arial"/>
              </a:rPr>
              <a:t>制定规范</a:t>
            </a:r>
            <a:r>
              <a:rPr lang="zh-CN" altLang="en-US" sz="3200" dirty="0">
                <a:solidFill>
                  <a:srgbClr val="000000"/>
                </a:solidFill>
                <a:latin typeface="Arial"/>
              </a:rPr>
              <a:t>、</a:t>
            </a:r>
            <a:r>
              <a:rPr lang="zh-CN" altLang="en-US" sz="3200" dirty="0">
                <a:solidFill>
                  <a:srgbClr val="0000FF"/>
                </a:solidFill>
                <a:latin typeface="Arial"/>
              </a:rPr>
              <a:t>设计范型</a:t>
            </a:r>
            <a:r>
              <a:rPr lang="en-US" altLang="zh-CN" sz="3200" dirty="0">
                <a:solidFill>
                  <a:srgbClr val="0000FF"/>
                </a:solidFill>
                <a:latin typeface="Arial"/>
              </a:rPr>
              <a:t>(paradigm)</a:t>
            </a:r>
            <a:r>
              <a:rPr lang="zh-CN" altLang="en-US" sz="3200" dirty="0">
                <a:solidFill>
                  <a:srgbClr val="000000"/>
                </a:solidFill>
                <a:latin typeface="Arial"/>
              </a:rPr>
              <a:t>、</a:t>
            </a:r>
            <a:r>
              <a:rPr lang="zh-CN" altLang="en-US" sz="3200" dirty="0">
                <a:solidFill>
                  <a:srgbClr val="0000FF"/>
                </a:solidFill>
                <a:latin typeface="Arial"/>
              </a:rPr>
              <a:t>评估成本</a:t>
            </a:r>
            <a:r>
              <a:rPr lang="zh-CN" altLang="en-US" sz="3200" dirty="0">
                <a:solidFill>
                  <a:srgbClr val="000000"/>
                </a:solidFill>
                <a:latin typeface="Arial"/>
              </a:rPr>
              <a:t>及</a:t>
            </a:r>
            <a:r>
              <a:rPr lang="zh-CN" altLang="en-US" sz="3200" dirty="0">
                <a:solidFill>
                  <a:srgbClr val="0000FF"/>
                </a:solidFill>
                <a:latin typeface="Arial"/>
              </a:rPr>
              <a:t>确定权衡</a:t>
            </a:r>
            <a:r>
              <a:rPr lang="zh-CN" altLang="en-US" sz="3200" dirty="0">
                <a:solidFill>
                  <a:srgbClr val="000000"/>
                </a:solidFill>
                <a:latin typeface="Arial"/>
              </a:rPr>
              <a:t>，</a:t>
            </a:r>
            <a:endParaRPr dirty="0"/>
          </a:p>
          <a:p>
            <a:pPr lvl="1">
              <a:lnSpc>
                <a:spcPct val="100000"/>
              </a:lnSpc>
              <a:buBlip>
                <a:blip r:embed="rId2"/>
              </a:buBlip>
            </a:pPr>
            <a:r>
              <a:rPr lang="zh-CN" altLang="en-US" sz="3200" dirty="0">
                <a:solidFill>
                  <a:srgbClr val="C00000"/>
                </a:solidFill>
                <a:latin typeface="Arial"/>
              </a:rPr>
              <a:t>管理科学</a:t>
            </a:r>
            <a:r>
              <a:rPr lang="zh-CN" altLang="en-US" sz="3200" dirty="0">
                <a:solidFill>
                  <a:srgbClr val="000000"/>
                </a:solidFill>
                <a:latin typeface="Arial"/>
              </a:rPr>
              <a:t>用于</a:t>
            </a:r>
            <a:r>
              <a:rPr lang="zh-CN" altLang="en-US" sz="3200" dirty="0">
                <a:solidFill>
                  <a:srgbClr val="0000FF"/>
                </a:solidFill>
                <a:latin typeface="Arial"/>
              </a:rPr>
              <a:t>计划</a:t>
            </a:r>
            <a:r>
              <a:rPr lang="zh-CN" altLang="en-US" sz="3200" dirty="0">
                <a:solidFill>
                  <a:srgbClr val="000000"/>
                </a:solidFill>
                <a:latin typeface="Arial"/>
              </a:rPr>
              <a:t>、</a:t>
            </a:r>
            <a:r>
              <a:rPr lang="zh-CN" altLang="en-US" sz="3200" dirty="0">
                <a:solidFill>
                  <a:srgbClr val="0000FF"/>
                </a:solidFill>
                <a:latin typeface="Arial"/>
              </a:rPr>
              <a:t>资源</a:t>
            </a:r>
            <a:r>
              <a:rPr lang="zh-CN" altLang="en-US" sz="3200" dirty="0">
                <a:solidFill>
                  <a:srgbClr val="000000"/>
                </a:solidFill>
                <a:latin typeface="Arial"/>
              </a:rPr>
              <a:t>、</a:t>
            </a:r>
            <a:r>
              <a:rPr lang="zh-CN" altLang="en-US" sz="3200" dirty="0">
                <a:solidFill>
                  <a:srgbClr val="0000FF"/>
                </a:solidFill>
                <a:latin typeface="Arial"/>
              </a:rPr>
              <a:t>质量</a:t>
            </a:r>
            <a:r>
              <a:rPr lang="zh-CN" altLang="en-US" sz="3200" dirty="0">
                <a:solidFill>
                  <a:srgbClr val="000000"/>
                </a:solidFill>
                <a:latin typeface="Arial"/>
              </a:rPr>
              <a:t>、</a:t>
            </a:r>
            <a:r>
              <a:rPr lang="zh-CN" altLang="en-US" sz="3200" dirty="0">
                <a:solidFill>
                  <a:srgbClr val="0000FF"/>
                </a:solidFill>
                <a:latin typeface="Arial"/>
              </a:rPr>
              <a:t>成本</a:t>
            </a:r>
            <a:r>
              <a:rPr lang="zh-CN" altLang="en-US" sz="3200" dirty="0">
                <a:solidFill>
                  <a:srgbClr val="000000"/>
                </a:solidFill>
                <a:latin typeface="Arial"/>
              </a:rPr>
              <a:t>等管理。</a:t>
            </a:r>
            <a:endParaRPr dirty="0"/>
          </a:p>
        </p:txBody>
      </p:sp>
      <p:sp>
        <p:nvSpPr>
          <p:cNvPr id="195" name="CustomShape 3"/>
          <p:cNvSpPr/>
          <p:nvPr/>
        </p:nvSpPr>
        <p:spPr>
          <a:xfrm>
            <a:off x="3131840" y="5931000"/>
            <a:ext cx="2721330" cy="639000"/>
          </a:xfrm>
          <a:prstGeom prst="rect">
            <a:avLst/>
          </a:prstGeom>
          <a:noFill/>
          <a:ln>
            <a:noFill/>
          </a:ln>
        </p:spPr>
        <p:txBody>
          <a:bodyPr wrap="none" lIns="89999" tIns="45000" rIns="89999" bIns="45000"/>
          <a:lstStyle/>
          <a:p>
            <a:pPr>
              <a:lnSpc>
                <a:spcPct val="100000"/>
              </a:lnSpc>
            </a:pPr>
            <a:r>
              <a:rPr lang="en-US" sz="3700" dirty="0">
                <a:solidFill>
                  <a:srgbClr val="0000FF"/>
                </a:solidFill>
                <a:latin typeface="Arial"/>
              </a:rPr>
              <a:t>《</a:t>
            </a:r>
            <a:r>
              <a:rPr lang="en-US" sz="3700" dirty="0" err="1">
                <a:solidFill>
                  <a:srgbClr val="0000FF"/>
                </a:solidFill>
                <a:latin typeface="Arial"/>
              </a:rPr>
              <a:t>计算机科学技术百科全书</a:t>
            </a:r>
            <a:r>
              <a:rPr lang="en-US" sz="3700" dirty="0">
                <a:solidFill>
                  <a:srgbClr val="0000FF"/>
                </a:solidFill>
                <a:latin typeface="Arial"/>
              </a:rPr>
              <a:t>》</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0" y="138240"/>
            <a:ext cx="8650800" cy="813960"/>
          </a:xfrm>
          <a:prstGeom prst="rect">
            <a:avLst/>
          </a:prstGeom>
        </p:spPr>
        <p:txBody>
          <a:bodyPr lIns="91439" tIns="45720" rIns="91439" bIns="45720" anchor="ctr"/>
          <a:lstStyle/>
          <a:p>
            <a:pPr algn="ctr">
              <a:lnSpc>
                <a:spcPct val="90000"/>
              </a:lnSpc>
            </a:pPr>
            <a:r>
              <a:rPr lang="en-US" altLang="zh-CN" sz="4900">
                <a:solidFill>
                  <a:srgbClr val="5856D6"/>
                </a:solidFill>
                <a:latin typeface="Arial"/>
              </a:rPr>
              <a:t>1. </a:t>
            </a:r>
            <a:r>
              <a:rPr lang="zh-CN" altLang="en-US" sz="4900">
                <a:solidFill>
                  <a:srgbClr val="5856D6"/>
                </a:solidFill>
                <a:latin typeface="Arial"/>
              </a:rPr>
              <a:t>软件工程的定义</a:t>
            </a:r>
            <a:endParaRPr/>
          </a:p>
        </p:txBody>
      </p:sp>
      <p:pic>
        <p:nvPicPr>
          <p:cNvPr id="197" name="图片 3"/>
          <p:cNvPicPr/>
          <p:nvPr/>
        </p:nvPicPr>
        <p:blipFill>
          <a:blip r:embed="rId2"/>
          <a:stretch>
            <a:fillRect/>
          </a:stretch>
        </p:blipFill>
        <p:spPr>
          <a:xfrm>
            <a:off x="1970190" y="0"/>
            <a:ext cx="5203710" cy="6857640"/>
          </a:xfrm>
          <a:prstGeom prst="rect">
            <a:avLst/>
          </a:prstGeom>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643680" y="2235240"/>
            <a:ext cx="7856460" cy="2387160"/>
          </a:xfrm>
          <a:prstGeom prst="rect">
            <a:avLst/>
          </a:prstGeom>
        </p:spPr>
        <p:txBody>
          <a:bodyPr lIns="91439" tIns="45720" rIns="91439" bIns="45720" anchor="ctr"/>
          <a:lstStyle/>
          <a:p>
            <a:pPr>
              <a:lnSpc>
                <a:spcPct val="100000"/>
              </a:lnSpc>
            </a:pPr>
            <a:r>
              <a:rPr lang="en-US" altLang="zh-CN" sz="5300" dirty="0">
                <a:solidFill>
                  <a:srgbClr val="000000"/>
                </a:solidFill>
                <a:latin typeface="Arial"/>
              </a:rPr>
              <a:t>2. </a:t>
            </a:r>
            <a:r>
              <a:rPr lang="zh-CN" altLang="en-US" sz="5300" dirty="0">
                <a:solidFill>
                  <a:srgbClr val="000000"/>
                </a:solidFill>
                <a:latin typeface="Arial"/>
              </a:rPr>
              <a:t>软件工程的专业设置</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240570" y="137520"/>
            <a:ext cx="8650530" cy="815040"/>
          </a:xfrm>
          <a:prstGeom prst="rect">
            <a:avLst/>
          </a:prstGeom>
        </p:spPr>
        <p:txBody>
          <a:bodyPr lIns="91439" tIns="45720" rIns="91439" bIns="45720" anchor="ctr"/>
          <a:lstStyle/>
          <a:p>
            <a:pPr>
              <a:lnSpc>
                <a:spcPct val="100000"/>
              </a:lnSpc>
            </a:pPr>
            <a:r>
              <a:rPr lang="en-US" altLang="zh-CN" sz="4900">
                <a:solidFill>
                  <a:srgbClr val="FFFFFF"/>
                </a:solidFill>
                <a:latin typeface="Arial"/>
              </a:rPr>
              <a:t>2. </a:t>
            </a:r>
            <a:r>
              <a:rPr lang="zh-CN" altLang="en-US" sz="4900">
                <a:solidFill>
                  <a:srgbClr val="FFFFFF"/>
                </a:solidFill>
                <a:latin typeface="Arial"/>
              </a:rPr>
              <a:t>软件工程的专业设置</a:t>
            </a:r>
            <a:endParaRPr/>
          </a:p>
        </p:txBody>
      </p:sp>
      <p:sp>
        <p:nvSpPr>
          <p:cNvPr id="200" name="TextShape 2"/>
          <p:cNvSpPr txBox="1"/>
          <p:nvPr/>
        </p:nvSpPr>
        <p:spPr>
          <a:xfrm>
            <a:off x="240570" y="1343160"/>
            <a:ext cx="8650530" cy="5234040"/>
          </a:xfrm>
          <a:prstGeom prst="rect">
            <a:avLst/>
          </a:prstGeom>
        </p:spPr>
        <p:txBody>
          <a:bodyPr lIns="89999" tIns="45000" rIns="89999" bIns="45000"/>
          <a:lstStyle/>
          <a:p>
            <a:pPr>
              <a:lnSpc>
                <a:spcPct val="100000"/>
              </a:lnSpc>
              <a:buBlip>
                <a:blip r:embed="rId2"/>
              </a:buBlip>
            </a:pPr>
            <a:r>
              <a:rPr lang="zh-CN" altLang="en-US" sz="3700" dirty="0">
                <a:solidFill>
                  <a:srgbClr val="000000"/>
                </a:solidFill>
                <a:latin typeface="Arial"/>
              </a:rPr>
              <a:t>软件开发与测试：</a:t>
            </a:r>
            <a:endParaRPr dirty="0"/>
          </a:p>
          <a:p>
            <a:pPr lvl="1">
              <a:lnSpc>
                <a:spcPct val="100000"/>
              </a:lnSpc>
              <a:buBlip>
                <a:blip r:embed="rId2"/>
              </a:buBlip>
            </a:pPr>
            <a:r>
              <a:rPr lang="zh-CN" altLang="en-US" sz="3200" dirty="0">
                <a:solidFill>
                  <a:srgbClr val="000000"/>
                </a:solidFill>
                <a:latin typeface="Arial"/>
              </a:rPr>
              <a:t>掌握计算机科学与技术的</a:t>
            </a:r>
            <a:r>
              <a:rPr lang="zh-CN" altLang="en-US" sz="3200" dirty="0">
                <a:solidFill>
                  <a:srgbClr val="0000FF"/>
                </a:solidFill>
                <a:latin typeface="Arial"/>
              </a:rPr>
              <a:t>基本理论</a:t>
            </a:r>
            <a:endParaRPr dirty="0"/>
          </a:p>
          <a:p>
            <a:pPr lvl="1">
              <a:lnSpc>
                <a:spcPct val="100000"/>
              </a:lnSpc>
              <a:buBlip>
                <a:blip r:embed="rId2"/>
              </a:buBlip>
            </a:pPr>
            <a:r>
              <a:rPr lang="zh-CN" altLang="en-US" sz="3200" dirty="0">
                <a:solidFill>
                  <a:srgbClr val="000000"/>
                </a:solidFill>
                <a:latin typeface="Arial"/>
              </a:rPr>
              <a:t>主流</a:t>
            </a:r>
            <a:r>
              <a:rPr lang="zh-CN" altLang="en-US" sz="3200" dirty="0">
                <a:solidFill>
                  <a:srgbClr val="0000FF"/>
                </a:solidFill>
                <a:latin typeface="Arial"/>
              </a:rPr>
              <a:t>软件平台</a:t>
            </a:r>
            <a:endParaRPr dirty="0"/>
          </a:p>
          <a:p>
            <a:pPr lvl="1">
              <a:lnSpc>
                <a:spcPct val="100000"/>
              </a:lnSpc>
              <a:buBlip>
                <a:blip r:embed="rId2"/>
              </a:buBlip>
            </a:pPr>
            <a:r>
              <a:rPr lang="zh-CN" altLang="en-US" sz="3200" dirty="0">
                <a:solidFill>
                  <a:srgbClr val="0000FF"/>
                </a:solidFill>
                <a:latin typeface="Arial"/>
              </a:rPr>
              <a:t>开发管理</a:t>
            </a:r>
            <a:r>
              <a:rPr lang="zh-CN" altLang="en-US" sz="3200" dirty="0">
                <a:solidFill>
                  <a:srgbClr val="000000"/>
                </a:solidFill>
                <a:latin typeface="Arial"/>
              </a:rPr>
              <a:t>工具</a:t>
            </a:r>
            <a:endParaRPr dirty="0"/>
          </a:p>
          <a:p>
            <a:pPr>
              <a:lnSpc>
                <a:spcPct val="100000"/>
              </a:lnSpc>
              <a:buBlip>
                <a:blip r:embed="rId2"/>
              </a:buBlip>
            </a:pPr>
            <a:r>
              <a:rPr lang="zh-CN" altLang="en-US" sz="3700" dirty="0">
                <a:solidFill>
                  <a:srgbClr val="000000"/>
                </a:solidFill>
                <a:latin typeface="Arial"/>
              </a:rPr>
              <a:t>具备较强的计算机软件开发、计算机操作和维护以及综合应用能力。</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1321</Words>
  <Application>Microsoft Office PowerPoint</Application>
  <PresentationFormat>全屏显示(4:3)</PresentationFormat>
  <Paragraphs>231</Paragraphs>
  <Slides>27</Slides>
  <Notes>1</Notes>
  <HiddenSlides>0</HiddenSlides>
  <MMClips>0</MMClips>
  <ScaleCrop>false</ScaleCrop>
  <HeadingPairs>
    <vt:vector size="6" baseType="variant">
      <vt:variant>
        <vt:lpstr>主题</vt:lpstr>
      </vt:variant>
      <vt:variant>
        <vt:i4>4</vt:i4>
      </vt:variant>
      <vt:variant>
        <vt:lpstr>嵌入 OLE 服务器</vt:lpstr>
      </vt:variant>
      <vt:variant>
        <vt:i4>2</vt:i4>
      </vt:variant>
      <vt:variant>
        <vt:lpstr>幻灯片标题</vt:lpstr>
      </vt:variant>
      <vt:variant>
        <vt:i4>27</vt:i4>
      </vt:variant>
    </vt:vector>
  </HeadingPairs>
  <TitlesOfParts>
    <vt:vector size="33" baseType="lpstr">
      <vt:lpstr>Office Theme</vt:lpstr>
      <vt:lpstr>Office Theme</vt:lpstr>
      <vt:lpstr>Office Theme</vt:lpstr>
      <vt:lpstr>Office Theme</vt:lpstr>
      <vt:lpstr>Visio</vt:lpstr>
      <vt:lpstr>PDF</vt:lpstr>
      <vt:lpstr>PowerPoint 演示文稿</vt:lpstr>
      <vt:lpstr>PowerPoint 演示文稿</vt:lpstr>
      <vt:lpstr>PowerPoint 演示文稿</vt:lpstr>
      <vt:lpstr>提纲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Zhilei Ren</cp:lastModifiedBy>
  <cp:revision>29</cp:revision>
  <dcterms:modified xsi:type="dcterms:W3CDTF">2016-06-27T23:18:59Z</dcterms:modified>
</cp:coreProperties>
</file>